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60" r:id="rId5"/>
    <p:sldId id="281" r:id="rId6"/>
    <p:sldId id="261" r:id="rId7"/>
    <p:sldId id="264" r:id="rId8"/>
    <p:sldId id="288" r:id="rId9"/>
    <p:sldId id="289" r:id="rId10"/>
    <p:sldId id="291" r:id="rId11"/>
    <p:sldId id="310" r:id="rId12"/>
    <p:sldId id="309" r:id="rId13"/>
    <p:sldId id="306" r:id="rId14"/>
    <p:sldId id="308" r:id="rId15"/>
    <p:sldId id="295" r:id="rId16"/>
    <p:sldId id="301" r:id="rId17"/>
    <p:sldId id="297" r:id="rId18"/>
    <p:sldId id="266" r:id="rId19"/>
    <p:sldId id="298" r:id="rId20"/>
    <p:sldId id="277" r:id="rId21"/>
    <p:sldId id="278" r:id="rId22"/>
    <p:sldId id="299" r:id="rId23"/>
    <p:sldId id="280" r:id="rId24"/>
    <p:sldId id="287" r:id="rId25"/>
    <p:sldId id="300" r:id="rId26"/>
    <p:sldId id="302" r:id="rId27"/>
    <p:sldId id="303" r:id="rId28"/>
    <p:sldId id="304" r:id="rId29"/>
    <p:sldId id="267" r:id="rId30"/>
    <p:sldId id="276" r:id="rId31"/>
    <p:sldId id="279" r:id="rId32"/>
    <p:sldId id="27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CD05"/>
    <a:srgbClr val="A2A2A2"/>
    <a:srgbClr val="606060"/>
    <a:srgbClr val="404040"/>
    <a:srgbClr val="C0C0C0"/>
    <a:srgbClr val="FB3254"/>
    <a:srgbClr val="FB32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9" d="100"/>
          <a:sy n="119" d="100"/>
        </p:scale>
        <p:origin x="84"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7082C5-A003-48BB-8358-036F84C36E9B}" type="doc">
      <dgm:prSet loTypeId="urn:microsoft.com/office/officeart/2009/3/layout/StepUpProcess" loCatId="process" qsTypeId="urn:microsoft.com/office/officeart/2005/8/quickstyle/simple1" qsCatId="simple" csTypeId="urn:microsoft.com/office/officeart/2005/8/colors/accent2_4" csCatId="accent2" phldr="1"/>
      <dgm:spPr/>
      <dgm:t>
        <a:bodyPr/>
        <a:lstStyle/>
        <a:p>
          <a:endParaRPr lang="en-IL"/>
        </a:p>
      </dgm:t>
    </dgm:pt>
    <dgm:pt modelId="{6B0BC178-0BE6-496C-899F-2871DB6633C6}">
      <dgm:prSet phldrT="[Text]"/>
      <dgm:spPr/>
      <dgm:t>
        <a:bodyPr/>
        <a:lstStyle/>
        <a:p>
          <a:r>
            <a:rPr lang="en-US" dirty="0">
              <a:solidFill>
                <a:schemeClr val="bg1"/>
              </a:solidFill>
            </a:rPr>
            <a:t>Data preparation and validation</a:t>
          </a:r>
          <a:endParaRPr lang="en-IL" dirty="0">
            <a:solidFill>
              <a:schemeClr val="bg1"/>
            </a:solidFill>
          </a:endParaRPr>
        </a:p>
      </dgm:t>
    </dgm:pt>
    <dgm:pt modelId="{8BACEC87-265F-4E32-8B6A-F0DA22E1E9AB}" type="parTrans" cxnId="{D11923D8-8F0A-463D-BBBD-294C8156EA1A}">
      <dgm:prSet/>
      <dgm:spPr/>
      <dgm:t>
        <a:bodyPr/>
        <a:lstStyle/>
        <a:p>
          <a:endParaRPr lang="en-IL"/>
        </a:p>
      </dgm:t>
    </dgm:pt>
    <dgm:pt modelId="{F39FB218-6CCB-4555-995F-8F0662F8CCE3}" type="sibTrans" cxnId="{D11923D8-8F0A-463D-BBBD-294C8156EA1A}">
      <dgm:prSet/>
      <dgm:spPr/>
      <dgm:t>
        <a:bodyPr/>
        <a:lstStyle/>
        <a:p>
          <a:endParaRPr lang="en-IL"/>
        </a:p>
      </dgm:t>
    </dgm:pt>
    <dgm:pt modelId="{BD477CF3-9090-42AF-92A8-66AAA8799D28}">
      <dgm:prSet phldrT="[Text]"/>
      <dgm:spPr/>
      <dgm:t>
        <a:bodyPr/>
        <a:lstStyle/>
        <a:p>
          <a:r>
            <a:rPr lang="en-US" dirty="0">
              <a:solidFill>
                <a:schemeClr val="bg1"/>
              </a:solidFill>
            </a:rPr>
            <a:t>Encoding input sentences into </a:t>
          </a:r>
          <a:r>
            <a:rPr lang="en-US" dirty="0" err="1">
              <a:solidFill>
                <a:schemeClr val="bg1"/>
              </a:solidFill>
            </a:rPr>
            <a:t>subwords</a:t>
          </a:r>
          <a:endParaRPr lang="en-IL" dirty="0">
            <a:solidFill>
              <a:schemeClr val="bg1"/>
            </a:solidFill>
          </a:endParaRPr>
        </a:p>
      </dgm:t>
    </dgm:pt>
    <dgm:pt modelId="{BA641C8C-2B68-421B-9E29-CC1BB0934B9A}" type="parTrans" cxnId="{4DCFD441-E9E9-4A31-9FFB-17F7FDF8CFF4}">
      <dgm:prSet/>
      <dgm:spPr/>
      <dgm:t>
        <a:bodyPr/>
        <a:lstStyle/>
        <a:p>
          <a:endParaRPr lang="en-IL"/>
        </a:p>
      </dgm:t>
    </dgm:pt>
    <dgm:pt modelId="{8A7834ED-BAB7-45DA-83C0-9E3003FFF09B}" type="sibTrans" cxnId="{4DCFD441-E9E9-4A31-9FFB-17F7FDF8CFF4}">
      <dgm:prSet/>
      <dgm:spPr/>
      <dgm:t>
        <a:bodyPr/>
        <a:lstStyle/>
        <a:p>
          <a:endParaRPr lang="en-IL"/>
        </a:p>
      </dgm:t>
    </dgm:pt>
    <dgm:pt modelId="{50A2ACE2-4E09-4CD7-9B90-F2963B7A9896}">
      <dgm:prSet phldrT="[Text]"/>
      <dgm:spPr/>
      <dgm:t>
        <a:bodyPr/>
        <a:lstStyle/>
        <a:p>
          <a:r>
            <a:rPr lang="en-US" dirty="0">
              <a:solidFill>
                <a:schemeClr val="bg1"/>
              </a:solidFill>
            </a:rPr>
            <a:t>Language Model training</a:t>
          </a:r>
          <a:endParaRPr lang="en-IL" dirty="0">
            <a:solidFill>
              <a:schemeClr val="bg1"/>
            </a:solidFill>
          </a:endParaRPr>
        </a:p>
      </dgm:t>
    </dgm:pt>
    <dgm:pt modelId="{62C020C9-C57C-47B8-A812-2793D357F896}" type="parTrans" cxnId="{66F2AA6D-9E0C-429A-AB27-02824F83A9E1}">
      <dgm:prSet/>
      <dgm:spPr/>
      <dgm:t>
        <a:bodyPr/>
        <a:lstStyle/>
        <a:p>
          <a:endParaRPr lang="en-IL"/>
        </a:p>
      </dgm:t>
    </dgm:pt>
    <dgm:pt modelId="{6B485BBF-6E7E-459B-9968-EEBF224B0856}" type="sibTrans" cxnId="{66F2AA6D-9E0C-429A-AB27-02824F83A9E1}">
      <dgm:prSet/>
      <dgm:spPr/>
      <dgm:t>
        <a:bodyPr/>
        <a:lstStyle/>
        <a:p>
          <a:endParaRPr lang="en-IL"/>
        </a:p>
      </dgm:t>
    </dgm:pt>
    <dgm:pt modelId="{C5AFE7AB-6C46-4F1F-849E-FF8FE0C9D436}">
      <dgm:prSet phldrT="[Text]"/>
      <dgm:spPr/>
      <dgm:t>
        <a:bodyPr/>
        <a:lstStyle/>
        <a:p>
          <a:r>
            <a:rPr lang="en-US" dirty="0">
              <a:solidFill>
                <a:schemeClr val="bg1"/>
              </a:solidFill>
            </a:rPr>
            <a:t>Decoding and Scoring</a:t>
          </a:r>
          <a:endParaRPr lang="en-IL" dirty="0">
            <a:solidFill>
              <a:schemeClr val="bg1"/>
            </a:solidFill>
          </a:endParaRPr>
        </a:p>
      </dgm:t>
    </dgm:pt>
    <dgm:pt modelId="{91108BAB-65FD-4598-9023-7D40C08289BE}" type="parTrans" cxnId="{034B0DF7-AE70-4D1F-96EB-443CA41544A1}">
      <dgm:prSet/>
      <dgm:spPr/>
      <dgm:t>
        <a:bodyPr/>
        <a:lstStyle/>
        <a:p>
          <a:endParaRPr lang="en-IL"/>
        </a:p>
      </dgm:t>
    </dgm:pt>
    <dgm:pt modelId="{4143A498-DE04-482B-8872-33A95750C3C5}" type="sibTrans" cxnId="{034B0DF7-AE70-4D1F-96EB-443CA41544A1}">
      <dgm:prSet/>
      <dgm:spPr/>
      <dgm:t>
        <a:bodyPr/>
        <a:lstStyle/>
        <a:p>
          <a:endParaRPr lang="en-IL"/>
        </a:p>
      </dgm:t>
    </dgm:pt>
    <dgm:pt modelId="{4CB658C9-7EE4-40F6-A49A-C82D032C91CF}">
      <dgm:prSet phldrT="[Text]"/>
      <dgm:spPr/>
      <dgm:t>
        <a:bodyPr/>
        <a:lstStyle/>
        <a:p>
          <a:r>
            <a:rPr lang="en-US" dirty="0">
              <a:solidFill>
                <a:schemeClr val="bg1"/>
              </a:solidFill>
            </a:rPr>
            <a:t>Acoustic Model training</a:t>
          </a:r>
          <a:endParaRPr lang="en-IL" dirty="0">
            <a:solidFill>
              <a:schemeClr val="bg1"/>
            </a:solidFill>
          </a:endParaRPr>
        </a:p>
      </dgm:t>
    </dgm:pt>
    <dgm:pt modelId="{C5E32F64-FDD4-4F13-8657-D39B55A7140D}" type="parTrans" cxnId="{77534762-D88A-4B8C-AAB8-F7DAD94B352F}">
      <dgm:prSet/>
      <dgm:spPr/>
      <dgm:t>
        <a:bodyPr/>
        <a:lstStyle/>
        <a:p>
          <a:endParaRPr lang="en-IL"/>
        </a:p>
      </dgm:t>
    </dgm:pt>
    <dgm:pt modelId="{D263F4D7-F2FA-47CF-8A94-2E23E4F9C21F}" type="sibTrans" cxnId="{77534762-D88A-4B8C-AAB8-F7DAD94B352F}">
      <dgm:prSet/>
      <dgm:spPr/>
      <dgm:t>
        <a:bodyPr/>
        <a:lstStyle/>
        <a:p>
          <a:endParaRPr lang="en-IL"/>
        </a:p>
      </dgm:t>
    </dgm:pt>
    <dgm:pt modelId="{E2B927D8-D239-415A-A620-FFDCBADC8583}" type="pres">
      <dgm:prSet presAssocID="{AE7082C5-A003-48BB-8358-036F84C36E9B}" presName="rootnode" presStyleCnt="0">
        <dgm:presLayoutVars>
          <dgm:chMax/>
          <dgm:chPref/>
          <dgm:dir/>
          <dgm:animLvl val="lvl"/>
        </dgm:presLayoutVars>
      </dgm:prSet>
      <dgm:spPr/>
    </dgm:pt>
    <dgm:pt modelId="{DD129CCF-9BE9-44A6-9E4C-CDD9C1580074}" type="pres">
      <dgm:prSet presAssocID="{6B0BC178-0BE6-496C-899F-2871DB6633C6}" presName="composite" presStyleCnt="0"/>
      <dgm:spPr/>
    </dgm:pt>
    <dgm:pt modelId="{A52048B4-D1D4-4800-9A74-DF50ADBAA75A}" type="pres">
      <dgm:prSet presAssocID="{6B0BC178-0BE6-496C-899F-2871DB6633C6}" presName="LShape" presStyleLbl="alignNode1" presStyleIdx="0" presStyleCnt="9"/>
      <dgm:spPr/>
    </dgm:pt>
    <dgm:pt modelId="{65A0B0AD-2E1E-46D8-B9A4-F750459415A5}" type="pres">
      <dgm:prSet presAssocID="{6B0BC178-0BE6-496C-899F-2871DB6633C6}" presName="ParentText" presStyleLbl="revTx" presStyleIdx="0" presStyleCnt="5">
        <dgm:presLayoutVars>
          <dgm:chMax val="0"/>
          <dgm:chPref val="0"/>
          <dgm:bulletEnabled val="1"/>
        </dgm:presLayoutVars>
      </dgm:prSet>
      <dgm:spPr/>
    </dgm:pt>
    <dgm:pt modelId="{139308EF-9DAB-4BD1-80D0-8872C585DA37}" type="pres">
      <dgm:prSet presAssocID="{6B0BC178-0BE6-496C-899F-2871DB6633C6}" presName="Triangle" presStyleLbl="alignNode1" presStyleIdx="1" presStyleCnt="9"/>
      <dgm:spPr/>
    </dgm:pt>
    <dgm:pt modelId="{522F82A7-AD7B-46AD-B338-0F6EB25E91E5}" type="pres">
      <dgm:prSet presAssocID="{F39FB218-6CCB-4555-995F-8F0662F8CCE3}" presName="sibTrans" presStyleCnt="0"/>
      <dgm:spPr/>
    </dgm:pt>
    <dgm:pt modelId="{355E2F32-3731-4796-B9ED-9A4F4F9F5BBD}" type="pres">
      <dgm:prSet presAssocID="{F39FB218-6CCB-4555-995F-8F0662F8CCE3}" presName="space" presStyleCnt="0"/>
      <dgm:spPr/>
    </dgm:pt>
    <dgm:pt modelId="{00B4571B-CDCE-4800-9FB7-8422DD53A0DC}" type="pres">
      <dgm:prSet presAssocID="{BD477CF3-9090-42AF-92A8-66AAA8799D28}" presName="composite" presStyleCnt="0"/>
      <dgm:spPr/>
    </dgm:pt>
    <dgm:pt modelId="{731426E8-109B-44E7-8634-3D44FD08A1D7}" type="pres">
      <dgm:prSet presAssocID="{BD477CF3-9090-42AF-92A8-66AAA8799D28}" presName="LShape" presStyleLbl="alignNode1" presStyleIdx="2" presStyleCnt="9"/>
      <dgm:spPr/>
    </dgm:pt>
    <dgm:pt modelId="{5046D9CF-C969-40EF-90F7-548C6E2AD392}" type="pres">
      <dgm:prSet presAssocID="{BD477CF3-9090-42AF-92A8-66AAA8799D28}" presName="ParentText" presStyleLbl="revTx" presStyleIdx="1" presStyleCnt="5" custScaleX="123095" custLinFactNeighborX="13523" custLinFactNeighborY="1624">
        <dgm:presLayoutVars>
          <dgm:chMax val="0"/>
          <dgm:chPref val="0"/>
          <dgm:bulletEnabled val="1"/>
        </dgm:presLayoutVars>
      </dgm:prSet>
      <dgm:spPr/>
    </dgm:pt>
    <dgm:pt modelId="{A3F92556-43E7-44F0-8ACF-573C7DF083E8}" type="pres">
      <dgm:prSet presAssocID="{BD477CF3-9090-42AF-92A8-66AAA8799D28}" presName="Triangle" presStyleLbl="alignNode1" presStyleIdx="3" presStyleCnt="9"/>
      <dgm:spPr/>
    </dgm:pt>
    <dgm:pt modelId="{3B8949FB-BFD0-4986-B9E9-3F36D200F2F6}" type="pres">
      <dgm:prSet presAssocID="{8A7834ED-BAB7-45DA-83C0-9E3003FFF09B}" presName="sibTrans" presStyleCnt="0"/>
      <dgm:spPr/>
    </dgm:pt>
    <dgm:pt modelId="{6A5D8C75-C6B7-41E1-96FC-D105BF102663}" type="pres">
      <dgm:prSet presAssocID="{8A7834ED-BAB7-45DA-83C0-9E3003FFF09B}" presName="space" presStyleCnt="0"/>
      <dgm:spPr/>
    </dgm:pt>
    <dgm:pt modelId="{B2630495-D0B7-416D-A7F7-4B2B3368978B}" type="pres">
      <dgm:prSet presAssocID="{50A2ACE2-4E09-4CD7-9B90-F2963B7A9896}" presName="composite" presStyleCnt="0"/>
      <dgm:spPr/>
    </dgm:pt>
    <dgm:pt modelId="{08D2E9A7-5FAD-4511-BFC1-9203C9FF7A43}" type="pres">
      <dgm:prSet presAssocID="{50A2ACE2-4E09-4CD7-9B90-F2963B7A9896}" presName="LShape" presStyleLbl="alignNode1" presStyleIdx="4" presStyleCnt="9"/>
      <dgm:spPr/>
    </dgm:pt>
    <dgm:pt modelId="{EBF6EE8D-3997-463D-8721-CB5024340FA9}" type="pres">
      <dgm:prSet presAssocID="{50A2ACE2-4E09-4CD7-9B90-F2963B7A9896}" presName="ParentText" presStyleLbl="revTx" presStyleIdx="2" presStyleCnt="5">
        <dgm:presLayoutVars>
          <dgm:chMax val="0"/>
          <dgm:chPref val="0"/>
          <dgm:bulletEnabled val="1"/>
        </dgm:presLayoutVars>
      </dgm:prSet>
      <dgm:spPr/>
    </dgm:pt>
    <dgm:pt modelId="{73DBA5ED-AA61-4DD8-A7D8-6A1256516EE3}" type="pres">
      <dgm:prSet presAssocID="{50A2ACE2-4E09-4CD7-9B90-F2963B7A9896}" presName="Triangle" presStyleLbl="alignNode1" presStyleIdx="5" presStyleCnt="9"/>
      <dgm:spPr/>
    </dgm:pt>
    <dgm:pt modelId="{3313E9D0-3710-4016-A68A-F3ABA6F34E1A}" type="pres">
      <dgm:prSet presAssocID="{6B485BBF-6E7E-459B-9968-EEBF224B0856}" presName="sibTrans" presStyleCnt="0"/>
      <dgm:spPr/>
    </dgm:pt>
    <dgm:pt modelId="{0DEA4447-8851-4ADD-A5FA-78B16F62E1B1}" type="pres">
      <dgm:prSet presAssocID="{6B485BBF-6E7E-459B-9968-EEBF224B0856}" presName="space" presStyleCnt="0"/>
      <dgm:spPr/>
    </dgm:pt>
    <dgm:pt modelId="{27EA62E3-74E5-4846-8ABD-19D255E543B9}" type="pres">
      <dgm:prSet presAssocID="{4CB658C9-7EE4-40F6-A49A-C82D032C91CF}" presName="composite" presStyleCnt="0"/>
      <dgm:spPr/>
    </dgm:pt>
    <dgm:pt modelId="{E1ED8F2F-4F01-4595-9DA7-104C54E05DAE}" type="pres">
      <dgm:prSet presAssocID="{4CB658C9-7EE4-40F6-A49A-C82D032C91CF}" presName="LShape" presStyleLbl="alignNode1" presStyleIdx="6" presStyleCnt="9"/>
      <dgm:spPr/>
    </dgm:pt>
    <dgm:pt modelId="{D9DDA527-3B76-414B-8A00-A81A2EED583C}" type="pres">
      <dgm:prSet presAssocID="{4CB658C9-7EE4-40F6-A49A-C82D032C91CF}" presName="ParentText" presStyleLbl="revTx" presStyleIdx="3" presStyleCnt="5">
        <dgm:presLayoutVars>
          <dgm:chMax val="0"/>
          <dgm:chPref val="0"/>
          <dgm:bulletEnabled val="1"/>
        </dgm:presLayoutVars>
      </dgm:prSet>
      <dgm:spPr/>
    </dgm:pt>
    <dgm:pt modelId="{8C15503F-37CA-4A59-B7C1-F47E5A1D0793}" type="pres">
      <dgm:prSet presAssocID="{4CB658C9-7EE4-40F6-A49A-C82D032C91CF}" presName="Triangle" presStyleLbl="alignNode1" presStyleIdx="7" presStyleCnt="9"/>
      <dgm:spPr/>
    </dgm:pt>
    <dgm:pt modelId="{72D20CF4-8085-42AC-8E26-DC772BCE9ECB}" type="pres">
      <dgm:prSet presAssocID="{D263F4D7-F2FA-47CF-8A94-2E23E4F9C21F}" presName="sibTrans" presStyleCnt="0"/>
      <dgm:spPr/>
    </dgm:pt>
    <dgm:pt modelId="{6C907521-504D-40A9-9B10-9674DC957179}" type="pres">
      <dgm:prSet presAssocID="{D263F4D7-F2FA-47CF-8A94-2E23E4F9C21F}" presName="space" presStyleCnt="0"/>
      <dgm:spPr/>
    </dgm:pt>
    <dgm:pt modelId="{9B55F9D4-C536-4AD9-A6B6-ED3282D719CE}" type="pres">
      <dgm:prSet presAssocID="{C5AFE7AB-6C46-4F1F-849E-FF8FE0C9D436}" presName="composite" presStyleCnt="0"/>
      <dgm:spPr/>
    </dgm:pt>
    <dgm:pt modelId="{E1782FAB-4966-442F-9557-66B51D8EF1A2}" type="pres">
      <dgm:prSet presAssocID="{C5AFE7AB-6C46-4F1F-849E-FF8FE0C9D436}" presName="LShape" presStyleLbl="alignNode1" presStyleIdx="8" presStyleCnt="9"/>
      <dgm:spPr/>
    </dgm:pt>
    <dgm:pt modelId="{25CB58B3-F4A6-45E4-89BE-C205FB15054F}" type="pres">
      <dgm:prSet presAssocID="{C5AFE7AB-6C46-4F1F-849E-FF8FE0C9D436}" presName="ParentText" presStyleLbl="revTx" presStyleIdx="4" presStyleCnt="5">
        <dgm:presLayoutVars>
          <dgm:chMax val="0"/>
          <dgm:chPref val="0"/>
          <dgm:bulletEnabled val="1"/>
        </dgm:presLayoutVars>
      </dgm:prSet>
      <dgm:spPr/>
    </dgm:pt>
  </dgm:ptLst>
  <dgm:cxnLst>
    <dgm:cxn modelId="{DAFC5E2A-BB4D-439F-A437-18F82DCBA878}" type="presOf" srcId="{BD477CF3-9090-42AF-92A8-66AAA8799D28}" destId="{5046D9CF-C969-40EF-90F7-548C6E2AD392}" srcOrd="0" destOrd="0" presId="urn:microsoft.com/office/officeart/2009/3/layout/StepUpProcess"/>
    <dgm:cxn modelId="{A5F8E23F-43C0-4AC1-A001-B0EEE2D2F616}" type="presOf" srcId="{4CB658C9-7EE4-40F6-A49A-C82D032C91CF}" destId="{D9DDA527-3B76-414B-8A00-A81A2EED583C}" srcOrd="0" destOrd="0" presId="urn:microsoft.com/office/officeart/2009/3/layout/StepUpProcess"/>
    <dgm:cxn modelId="{4DCFD441-E9E9-4A31-9FFB-17F7FDF8CFF4}" srcId="{AE7082C5-A003-48BB-8358-036F84C36E9B}" destId="{BD477CF3-9090-42AF-92A8-66AAA8799D28}" srcOrd="1" destOrd="0" parTransId="{BA641C8C-2B68-421B-9E29-CC1BB0934B9A}" sibTransId="{8A7834ED-BAB7-45DA-83C0-9E3003FFF09B}"/>
    <dgm:cxn modelId="{77534762-D88A-4B8C-AAB8-F7DAD94B352F}" srcId="{AE7082C5-A003-48BB-8358-036F84C36E9B}" destId="{4CB658C9-7EE4-40F6-A49A-C82D032C91CF}" srcOrd="3" destOrd="0" parTransId="{C5E32F64-FDD4-4F13-8657-D39B55A7140D}" sibTransId="{D263F4D7-F2FA-47CF-8A94-2E23E4F9C21F}"/>
    <dgm:cxn modelId="{BC585B47-76DA-4C44-A8C8-0F51633BF660}" type="presOf" srcId="{AE7082C5-A003-48BB-8358-036F84C36E9B}" destId="{E2B927D8-D239-415A-A620-FFDCBADC8583}" srcOrd="0" destOrd="0" presId="urn:microsoft.com/office/officeart/2009/3/layout/StepUpProcess"/>
    <dgm:cxn modelId="{66F2AA6D-9E0C-429A-AB27-02824F83A9E1}" srcId="{AE7082C5-A003-48BB-8358-036F84C36E9B}" destId="{50A2ACE2-4E09-4CD7-9B90-F2963B7A9896}" srcOrd="2" destOrd="0" parTransId="{62C020C9-C57C-47B8-A812-2793D357F896}" sibTransId="{6B485BBF-6E7E-459B-9968-EEBF224B0856}"/>
    <dgm:cxn modelId="{A8736597-BC84-4B44-AA42-BA3200C97FE4}" type="presOf" srcId="{6B0BC178-0BE6-496C-899F-2871DB6633C6}" destId="{65A0B0AD-2E1E-46D8-B9A4-F750459415A5}" srcOrd="0" destOrd="0" presId="urn:microsoft.com/office/officeart/2009/3/layout/StepUpProcess"/>
    <dgm:cxn modelId="{BEDB6A9E-4F90-4F86-8903-AE65E9C6E7B4}" type="presOf" srcId="{C5AFE7AB-6C46-4F1F-849E-FF8FE0C9D436}" destId="{25CB58B3-F4A6-45E4-89BE-C205FB15054F}" srcOrd="0" destOrd="0" presId="urn:microsoft.com/office/officeart/2009/3/layout/StepUpProcess"/>
    <dgm:cxn modelId="{34B82EAC-2994-40DF-A981-DF77AAB0B65D}" type="presOf" srcId="{50A2ACE2-4E09-4CD7-9B90-F2963B7A9896}" destId="{EBF6EE8D-3997-463D-8721-CB5024340FA9}" srcOrd="0" destOrd="0" presId="urn:microsoft.com/office/officeart/2009/3/layout/StepUpProcess"/>
    <dgm:cxn modelId="{D11923D8-8F0A-463D-BBBD-294C8156EA1A}" srcId="{AE7082C5-A003-48BB-8358-036F84C36E9B}" destId="{6B0BC178-0BE6-496C-899F-2871DB6633C6}" srcOrd="0" destOrd="0" parTransId="{8BACEC87-265F-4E32-8B6A-F0DA22E1E9AB}" sibTransId="{F39FB218-6CCB-4555-995F-8F0662F8CCE3}"/>
    <dgm:cxn modelId="{034B0DF7-AE70-4D1F-96EB-443CA41544A1}" srcId="{AE7082C5-A003-48BB-8358-036F84C36E9B}" destId="{C5AFE7AB-6C46-4F1F-849E-FF8FE0C9D436}" srcOrd="4" destOrd="0" parTransId="{91108BAB-65FD-4598-9023-7D40C08289BE}" sibTransId="{4143A498-DE04-482B-8872-33A95750C3C5}"/>
    <dgm:cxn modelId="{A2D05E81-08BB-4DE0-863E-5717A7756D5B}" type="presParOf" srcId="{E2B927D8-D239-415A-A620-FFDCBADC8583}" destId="{DD129CCF-9BE9-44A6-9E4C-CDD9C1580074}" srcOrd="0" destOrd="0" presId="urn:microsoft.com/office/officeart/2009/3/layout/StepUpProcess"/>
    <dgm:cxn modelId="{4A9DB772-BB64-4887-B088-B3115FD98D22}" type="presParOf" srcId="{DD129CCF-9BE9-44A6-9E4C-CDD9C1580074}" destId="{A52048B4-D1D4-4800-9A74-DF50ADBAA75A}" srcOrd="0" destOrd="0" presId="urn:microsoft.com/office/officeart/2009/3/layout/StepUpProcess"/>
    <dgm:cxn modelId="{3D392A12-1CF7-472A-BCCF-55176090496E}" type="presParOf" srcId="{DD129CCF-9BE9-44A6-9E4C-CDD9C1580074}" destId="{65A0B0AD-2E1E-46D8-B9A4-F750459415A5}" srcOrd="1" destOrd="0" presId="urn:microsoft.com/office/officeart/2009/3/layout/StepUpProcess"/>
    <dgm:cxn modelId="{45E724B0-E5C1-4E0E-915D-255F84E4C0A7}" type="presParOf" srcId="{DD129CCF-9BE9-44A6-9E4C-CDD9C1580074}" destId="{139308EF-9DAB-4BD1-80D0-8872C585DA37}" srcOrd="2" destOrd="0" presId="urn:microsoft.com/office/officeart/2009/3/layout/StepUpProcess"/>
    <dgm:cxn modelId="{F0EB23AF-61F0-452A-A8F6-A149F9257478}" type="presParOf" srcId="{E2B927D8-D239-415A-A620-FFDCBADC8583}" destId="{522F82A7-AD7B-46AD-B338-0F6EB25E91E5}" srcOrd="1" destOrd="0" presId="urn:microsoft.com/office/officeart/2009/3/layout/StepUpProcess"/>
    <dgm:cxn modelId="{C44653C0-D575-4C14-81E4-31E731CE350B}" type="presParOf" srcId="{522F82A7-AD7B-46AD-B338-0F6EB25E91E5}" destId="{355E2F32-3731-4796-B9ED-9A4F4F9F5BBD}" srcOrd="0" destOrd="0" presId="urn:microsoft.com/office/officeart/2009/3/layout/StepUpProcess"/>
    <dgm:cxn modelId="{26D410C8-C637-4D8D-BF86-B0DAE199FF2A}" type="presParOf" srcId="{E2B927D8-D239-415A-A620-FFDCBADC8583}" destId="{00B4571B-CDCE-4800-9FB7-8422DD53A0DC}" srcOrd="2" destOrd="0" presId="urn:microsoft.com/office/officeart/2009/3/layout/StepUpProcess"/>
    <dgm:cxn modelId="{5928AA5E-02DE-4BDF-9D52-3D2A7C82D8A8}" type="presParOf" srcId="{00B4571B-CDCE-4800-9FB7-8422DD53A0DC}" destId="{731426E8-109B-44E7-8634-3D44FD08A1D7}" srcOrd="0" destOrd="0" presId="urn:microsoft.com/office/officeart/2009/3/layout/StepUpProcess"/>
    <dgm:cxn modelId="{88D5EE34-7AD0-43AA-8ECE-C6A9D7E57973}" type="presParOf" srcId="{00B4571B-CDCE-4800-9FB7-8422DD53A0DC}" destId="{5046D9CF-C969-40EF-90F7-548C6E2AD392}" srcOrd="1" destOrd="0" presId="urn:microsoft.com/office/officeart/2009/3/layout/StepUpProcess"/>
    <dgm:cxn modelId="{B26CF327-6220-476B-A114-690093898F9A}" type="presParOf" srcId="{00B4571B-CDCE-4800-9FB7-8422DD53A0DC}" destId="{A3F92556-43E7-44F0-8ACF-573C7DF083E8}" srcOrd="2" destOrd="0" presId="urn:microsoft.com/office/officeart/2009/3/layout/StepUpProcess"/>
    <dgm:cxn modelId="{AB30E7A4-948B-40CF-830F-4AD879256891}" type="presParOf" srcId="{E2B927D8-D239-415A-A620-FFDCBADC8583}" destId="{3B8949FB-BFD0-4986-B9E9-3F36D200F2F6}" srcOrd="3" destOrd="0" presId="urn:microsoft.com/office/officeart/2009/3/layout/StepUpProcess"/>
    <dgm:cxn modelId="{70A579D6-C6D7-4E57-9B11-371E197FADBD}" type="presParOf" srcId="{3B8949FB-BFD0-4986-B9E9-3F36D200F2F6}" destId="{6A5D8C75-C6B7-41E1-96FC-D105BF102663}" srcOrd="0" destOrd="0" presId="urn:microsoft.com/office/officeart/2009/3/layout/StepUpProcess"/>
    <dgm:cxn modelId="{38D76080-F220-4CE6-8EEE-A203877DA1B9}" type="presParOf" srcId="{E2B927D8-D239-415A-A620-FFDCBADC8583}" destId="{B2630495-D0B7-416D-A7F7-4B2B3368978B}" srcOrd="4" destOrd="0" presId="urn:microsoft.com/office/officeart/2009/3/layout/StepUpProcess"/>
    <dgm:cxn modelId="{97E2AC41-6E56-40B8-AB4C-4D4B687F3F59}" type="presParOf" srcId="{B2630495-D0B7-416D-A7F7-4B2B3368978B}" destId="{08D2E9A7-5FAD-4511-BFC1-9203C9FF7A43}" srcOrd="0" destOrd="0" presId="urn:microsoft.com/office/officeart/2009/3/layout/StepUpProcess"/>
    <dgm:cxn modelId="{B065F2CF-5683-4331-B6E1-3AD5E1A8BA5C}" type="presParOf" srcId="{B2630495-D0B7-416D-A7F7-4B2B3368978B}" destId="{EBF6EE8D-3997-463D-8721-CB5024340FA9}" srcOrd="1" destOrd="0" presId="urn:microsoft.com/office/officeart/2009/3/layout/StepUpProcess"/>
    <dgm:cxn modelId="{803CB195-343D-4773-81C0-9FC8A1EFED7E}" type="presParOf" srcId="{B2630495-D0B7-416D-A7F7-4B2B3368978B}" destId="{73DBA5ED-AA61-4DD8-A7D8-6A1256516EE3}" srcOrd="2" destOrd="0" presId="urn:microsoft.com/office/officeart/2009/3/layout/StepUpProcess"/>
    <dgm:cxn modelId="{6BA25674-6E07-47ED-B160-11A32C1CE909}" type="presParOf" srcId="{E2B927D8-D239-415A-A620-FFDCBADC8583}" destId="{3313E9D0-3710-4016-A68A-F3ABA6F34E1A}" srcOrd="5" destOrd="0" presId="urn:microsoft.com/office/officeart/2009/3/layout/StepUpProcess"/>
    <dgm:cxn modelId="{407E1117-72CF-4516-945F-7CD892DF0E36}" type="presParOf" srcId="{3313E9D0-3710-4016-A68A-F3ABA6F34E1A}" destId="{0DEA4447-8851-4ADD-A5FA-78B16F62E1B1}" srcOrd="0" destOrd="0" presId="urn:microsoft.com/office/officeart/2009/3/layout/StepUpProcess"/>
    <dgm:cxn modelId="{96A5FBC2-E555-49C3-8BE9-78F1D71B48A3}" type="presParOf" srcId="{E2B927D8-D239-415A-A620-FFDCBADC8583}" destId="{27EA62E3-74E5-4846-8ABD-19D255E543B9}" srcOrd="6" destOrd="0" presId="urn:microsoft.com/office/officeart/2009/3/layout/StepUpProcess"/>
    <dgm:cxn modelId="{867D5CFA-63BA-4693-A48D-068437117251}" type="presParOf" srcId="{27EA62E3-74E5-4846-8ABD-19D255E543B9}" destId="{E1ED8F2F-4F01-4595-9DA7-104C54E05DAE}" srcOrd="0" destOrd="0" presId="urn:microsoft.com/office/officeart/2009/3/layout/StepUpProcess"/>
    <dgm:cxn modelId="{FFA4EED1-E0C3-4AF7-9087-15C3F6C6FA8A}" type="presParOf" srcId="{27EA62E3-74E5-4846-8ABD-19D255E543B9}" destId="{D9DDA527-3B76-414B-8A00-A81A2EED583C}" srcOrd="1" destOrd="0" presId="urn:microsoft.com/office/officeart/2009/3/layout/StepUpProcess"/>
    <dgm:cxn modelId="{3867A0DD-9F79-40DD-91F5-1AF557AE4D4E}" type="presParOf" srcId="{27EA62E3-74E5-4846-8ABD-19D255E543B9}" destId="{8C15503F-37CA-4A59-B7C1-F47E5A1D0793}" srcOrd="2" destOrd="0" presId="urn:microsoft.com/office/officeart/2009/3/layout/StepUpProcess"/>
    <dgm:cxn modelId="{4E5CBEB7-8911-4E0A-AC17-CF78A0910101}" type="presParOf" srcId="{E2B927D8-D239-415A-A620-FFDCBADC8583}" destId="{72D20CF4-8085-42AC-8E26-DC772BCE9ECB}" srcOrd="7" destOrd="0" presId="urn:microsoft.com/office/officeart/2009/3/layout/StepUpProcess"/>
    <dgm:cxn modelId="{1A43866D-6695-4FFC-9B50-10DCADAE4472}" type="presParOf" srcId="{72D20CF4-8085-42AC-8E26-DC772BCE9ECB}" destId="{6C907521-504D-40A9-9B10-9674DC957179}" srcOrd="0" destOrd="0" presId="urn:microsoft.com/office/officeart/2009/3/layout/StepUpProcess"/>
    <dgm:cxn modelId="{042EC0AF-FF81-4D24-8FD0-AFDE670B967A}" type="presParOf" srcId="{E2B927D8-D239-415A-A620-FFDCBADC8583}" destId="{9B55F9D4-C536-4AD9-A6B6-ED3282D719CE}" srcOrd="8" destOrd="0" presId="urn:microsoft.com/office/officeart/2009/3/layout/StepUpProcess"/>
    <dgm:cxn modelId="{E5340E5B-5275-4770-8A0E-65B31D24774B}" type="presParOf" srcId="{9B55F9D4-C536-4AD9-A6B6-ED3282D719CE}" destId="{E1782FAB-4966-442F-9557-66B51D8EF1A2}" srcOrd="0" destOrd="0" presId="urn:microsoft.com/office/officeart/2009/3/layout/StepUpProcess"/>
    <dgm:cxn modelId="{A508DD93-DAB6-4C90-A55E-384E5F47C865}" type="presParOf" srcId="{9B55F9D4-C536-4AD9-A6B6-ED3282D719CE}" destId="{25CB58B3-F4A6-45E4-89BE-C205FB15054F}"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048B4-D1D4-4800-9A74-DF50ADBAA75A}">
      <dsp:nvSpPr>
        <dsp:cNvPr id="0" name=""/>
        <dsp:cNvSpPr/>
      </dsp:nvSpPr>
      <dsp:spPr>
        <a:xfrm rot="5400000">
          <a:off x="425259" y="2346173"/>
          <a:ext cx="1274989" cy="2121553"/>
        </a:xfrm>
        <a:prstGeom prst="corner">
          <a:avLst>
            <a:gd name="adj1" fmla="val 16120"/>
            <a:gd name="adj2" fmla="val 16110"/>
          </a:avLst>
        </a:prstGeom>
        <a:solidFill>
          <a:schemeClr val="accent2">
            <a:shade val="5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0B0AD-2E1E-46D8-B9A4-F750459415A5}">
      <dsp:nvSpPr>
        <dsp:cNvPr id="0" name=""/>
        <dsp:cNvSpPr/>
      </dsp:nvSpPr>
      <dsp:spPr>
        <a:xfrm>
          <a:off x="212431" y="2980061"/>
          <a:ext cx="1915350" cy="1678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solidFill>
                <a:schemeClr val="bg1"/>
              </a:solidFill>
            </a:rPr>
            <a:t>Data preparation and validation</a:t>
          </a:r>
          <a:endParaRPr lang="en-IL" sz="2600" kern="1200" dirty="0">
            <a:solidFill>
              <a:schemeClr val="bg1"/>
            </a:solidFill>
          </a:endParaRPr>
        </a:p>
      </dsp:txBody>
      <dsp:txXfrm>
        <a:off x="212431" y="2980061"/>
        <a:ext cx="1915350" cy="1678916"/>
      </dsp:txXfrm>
    </dsp:sp>
    <dsp:sp modelId="{139308EF-9DAB-4BD1-80D0-8872C585DA37}">
      <dsp:nvSpPr>
        <dsp:cNvPr id="0" name=""/>
        <dsp:cNvSpPr/>
      </dsp:nvSpPr>
      <dsp:spPr>
        <a:xfrm>
          <a:off x="1766395" y="2189982"/>
          <a:ext cx="361386" cy="361386"/>
        </a:xfrm>
        <a:prstGeom prst="triangle">
          <a:avLst>
            <a:gd name="adj" fmla="val 100000"/>
          </a:avLst>
        </a:prstGeom>
        <a:solidFill>
          <a:schemeClr val="accent2">
            <a:shade val="50000"/>
            <a:hueOff val="-106611"/>
            <a:satOff val="-1915"/>
            <a:lumOff val="11469"/>
            <a:alphaOff val="0"/>
          </a:schemeClr>
        </a:solidFill>
        <a:ln w="12700" cap="flat" cmpd="sng" algn="ctr">
          <a:solidFill>
            <a:schemeClr val="accent2">
              <a:shade val="50000"/>
              <a:hueOff val="-106611"/>
              <a:satOff val="-1915"/>
              <a:lumOff val="114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1426E8-109B-44E7-8634-3D44FD08A1D7}">
      <dsp:nvSpPr>
        <dsp:cNvPr id="0" name=""/>
        <dsp:cNvSpPr/>
      </dsp:nvSpPr>
      <dsp:spPr>
        <a:xfrm rot="5400000">
          <a:off x="2780742" y="1765959"/>
          <a:ext cx="1274989" cy="2121553"/>
        </a:xfrm>
        <a:prstGeom prst="corner">
          <a:avLst>
            <a:gd name="adj1" fmla="val 16120"/>
            <a:gd name="adj2" fmla="val 16110"/>
          </a:avLst>
        </a:prstGeom>
        <a:solidFill>
          <a:schemeClr val="accent2">
            <a:shade val="50000"/>
            <a:hueOff val="-213223"/>
            <a:satOff val="-3829"/>
            <a:lumOff val="22937"/>
            <a:alphaOff val="0"/>
          </a:schemeClr>
        </a:solidFill>
        <a:ln w="12700" cap="flat" cmpd="sng" algn="ctr">
          <a:solidFill>
            <a:schemeClr val="accent2">
              <a:shade val="50000"/>
              <a:hueOff val="-213223"/>
              <a:satOff val="-3829"/>
              <a:lumOff val="229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46D9CF-C969-40EF-90F7-548C6E2AD392}">
      <dsp:nvSpPr>
        <dsp:cNvPr id="0" name=""/>
        <dsp:cNvSpPr/>
      </dsp:nvSpPr>
      <dsp:spPr>
        <a:xfrm>
          <a:off x="2605752" y="2427112"/>
          <a:ext cx="2357700" cy="1678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solidFill>
                <a:schemeClr val="bg1"/>
              </a:solidFill>
            </a:rPr>
            <a:t>Encoding input sentences into </a:t>
          </a:r>
          <a:r>
            <a:rPr lang="en-US" sz="2600" kern="1200" dirty="0" err="1">
              <a:solidFill>
                <a:schemeClr val="bg1"/>
              </a:solidFill>
            </a:rPr>
            <a:t>subwords</a:t>
          </a:r>
          <a:endParaRPr lang="en-IL" sz="2600" kern="1200" dirty="0">
            <a:solidFill>
              <a:schemeClr val="bg1"/>
            </a:solidFill>
          </a:endParaRPr>
        </a:p>
      </dsp:txBody>
      <dsp:txXfrm>
        <a:off x="2605752" y="2427112"/>
        <a:ext cx="2357700" cy="1678916"/>
      </dsp:txXfrm>
    </dsp:sp>
    <dsp:sp modelId="{A3F92556-43E7-44F0-8ACF-573C7DF083E8}">
      <dsp:nvSpPr>
        <dsp:cNvPr id="0" name=""/>
        <dsp:cNvSpPr/>
      </dsp:nvSpPr>
      <dsp:spPr>
        <a:xfrm>
          <a:off x="4121878" y="1609768"/>
          <a:ext cx="361386" cy="361386"/>
        </a:xfrm>
        <a:prstGeom prst="triangle">
          <a:avLst>
            <a:gd name="adj" fmla="val 100000"/>
          </a:avLst>
        </a:prstGeom>
        <a:solidFill>
          <a:schemeClr val="accent2">
            <a:shade val="50000"/>
            <a:hueOff val="-319834"/>
            <a:satOff val="-5744"/>
            <a:lumOff val="34406"/>
            <a:alphaOff val="0"/>
          </a:schemeClr>
        </a:solidFill>
        <a:ln w="12700" cap="flat" cmpd="sng" algn="ctr">
          <a:solidFill>
            <a:schemeClr val="accent2">
              <a:shade val="50000"/>
              <a:hueOff val="-319834"/>
              <a:satOff val="-5744"/>
              <a:lumOff val="344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D2E9A7-5FAD-4511-BFC1-9203C9FF7A43}">
      <dsp:nvSpPr>
        <dsp:cNvPr id="0" name=""/>
        <dsp:cNvSpPr/>
      </dsp:nvSpPr>
      <dsp:spPr>
        <a:xfrm rot="5400000">
          <a:off x="5114784" y="1185745"/>
          <a:ext cx="1274989" cy="2121553"/>
        </a:xfrm>
        <a:prstGeom prst="corner">
          <a:avLst>
            <a:gd name="adj1" fmla="val 16120"/>
            <a:gd name="adj2" fmla="val 16110"/>
          </a:avLst>
        </a:prstGeom>
        <a:solidFill>
          <a:schemeClr val="accent2">
            <a:shade val="50000"/>
            <a:hueOff val="-426445"/>
            <a:satOff val="-7659"/>
            <a:lumOff val="45875"/>
            <a:alphaOff val="0"/>
          </a:schemeClr>
        </a:solidFill>
        <a:ln w="12700" cap="flat" cmpd="sng" algn="ctr">
          <a:solidFill>
            <a:schemeClr val="accent2">
              <a:shade val="50000"/>
              <a:hueOff val="-426445"/>
              <a:satOff val="-7659"/>
              <a:lumOff val="458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F6EE8D-3997-463D-8721-CB5024340FA9}">
      <dsp:nvSpPr>
        <dsp:cNvPr id="0" name=""/>
        <dsp:cNvSpPr/>
      </dsp:nvSpPr>
      <dsp:spPr>
        <a:xfrm>
          <a:off x="4901957" y="1819633"/>
          <a:ext cx="1915350" cy="1678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solidFill>
                <a:schemeClr val="bg1"/>
              </a:solidFill>
            </a:rPr>
            <a:t>Language Model training</a:t>
          </a:r>
          <a:endParaRPr lang="en-IL" sz="2600" kern="1200" dirty="0">
            <a:solidFill>
              <a:schemeClr val="bg1"/>
            </a:solidFill>
          </a:endParaRPr>
        </a:p>
      </dsp:txBody>
      <dsp:txXfrm>
        <a:off x="4901957" y="1819633"/>
        <a:ext cx="1915350" cy="1678916"/>
      </dsp:txXfrm>
    </dsp:sp>
    <dsp:sp modelId="{73DBA5ED-AA61-4DD8-A7D8-6A1256516EE3}">
      <dsp:nvSpPr>
        <dsp:cNvPr id="0" name=""/>
        <dsp:cNvSpPr/>
      </dsp:nvSpPr>
      <dsp:spPr>
        <a:xfrm>
          <a:off x="6455920" y="1029554"/>
          <a:ext cx="361386" cy="361386"/>
        </a:xfrm>
        <a:prstGeom prst="triangle">
          <a:avLst>
            <a:gd name="adj" fmla="val 100000"/>
          </a:avLst>
        </a:prstGeom>
        <a:solidFill>
          <a:schemeClr val="accent2">
            <a:shade val="50000"/>
            <a:hueOff val="-426445"/>
            <a:satOff val="-7659"/>
            <a:lumOff val="45875"/>
            <a:alphaOff val="0"/>
          </a:schemeClr>
        </a:solidFill>
        <a:ln w="12700" cap="flat" cmpd="sng" algn="ctr">
          <a:solidFill>
            <a:schemeClr val="accent2">
              <a:shade val="50000"/>
              <a:hueOff val="-426445"/>
              <a:satOff val="-7659"/>
              <a:lumOff val="458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D8F2F-4F01-4595-9DA7-104C54E05DAE}">
      <dsp:nvSpPr>
        <dsp:cNvPr id="0" name=""/>
        <dsp:cNvSpPr/>
      </dsp:nvSpPr>
      <dsp:spPr>
        <a:xfrm rot="5400000">
          <a:off x="7459547" y="605532"/>
          <a:ext cx="1274989" cy="2121553"/>
        </a:xfrm>
        <a:prstGeom prst="corner">
          <a:avLst>
            <a:gd name="adj1" fmla="val 16120"/>
            <a:gd name="adj2" fmla="val 16110"/>
          </a:avLst>
        </a:prstGeom>
        <a:solidFill>
          <a:schemeClr val="accent2">
            <a:shade val="50000"/>
            <a:hueOff val="-319834"/>
            <a:satOff val="-5744"/>
            <a:lumOff val="34406"/>
            <a:alphaOff val="0"/>
          </a:schemeClr>
        </a:solidFill>
        <a:ln w="12700" cap="flat" cmpd="sng" algn="ctr">
          <a:solidFill>
            <a:schemeClr val="accent2">
              <a:shade val="50000"/>
              <a:hueOff val="-319834"/>
              <a:satOff val="-5744"/>
              <a:lumOff val="344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DA527-3B76-414B-8A00-A81A2EED583C}">
      <dsp:nvSpPr>
        <dsp:cNvPr id="0" name=""/>
        <dsp:cNvSpPr/>
      </dsp:nvSpPr>
      <dsp:spPr>
        <a:xfrm>
          <a:off x="7246720" y="1239419"/>
          <a:ext cx="1915350" cy="1678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solidFill>
                <a:schemeClr val="bg1"/>
              </a:solidFill>
            </a:rPr>
            <a:t>Acoustic Model training</a:t>
          </a:r>
          <a:endParaRPr lang="en-IL" sz="2600" kern="1200" dirty="0">
            <a:solidFill>
              <a:schemeClr val="bg1"/>
            </a:solidFill>
          </a:endParaRPr>
        </a:p>
      </dsp:txBody>
      <dsp:txXfrm>
        <a:off x="7246720" y="1239419"/>
        <a:ext cx="1915350" cy="1678916"/>
      </dsp:txXfrm>
    </dsp:sp>
    <dsp:sp modelId="{8C15503F-37CA-4A59-B7C1-F47E5A1D0793}">
      <dsp:nvSpPr>
        <dsp:cNvPr id="0" name=""/>
        <dsp:cNvSpPr/>
      </dsp:nvSpPr>
      <dsp:spPr>
        <a:xfrm>
          <a:off x="8800683" y="449340"/>
          <a:ext cx="361386" cy="361386"/>
        </a:xfrm>
        <a:prstGeom prst="triangle">
          <a:avLst>
            <a:gd name="adj" fmla="val 100000"/>
          </a:avLst>
        </a:prstGeom>
        <a:solidFill>
          <a:schemeClr val="accent2">
            <a:shade val="50000"/>
            <a:hueOff val="-213223"/>
            <a:satOff val="-3829"/>
            <a:lumOff val="22937"/>
            <a:alphaOff val="0"/>
          </a:schemeClr>
        </a:solidFill>
        <a:ln w="12700" cap="flat" cmpd="sng" algn="ctr">
          <a:solidFill>
            <a:schemeClr val="accent2">
              <a:shade val="50000"/>
              <a:hueOff val="-213223"/>
              <a:satOff val="-3829"/>
              <a:lumOff val="229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782FAB-4966-442F-9557-66B51D8EF1A2}">
      <dsp:nvSpPr>
        <dsp:cNvPr id="0" name=""/>
        <dsp:cNvSpPr/>
      </dsp:nvSpPr>
      <dsp:spPr>
        <a:xfrm rot="5400000">
          <a:off x="9804310" y="25318"/>
          <a:ext cx="1274989" cy="2121553"/>
        </a:xfrm>
        <a:prstGeom prst="corner">
          <a:avLst>
            <a:gd name="adj1" fmla="val 16120"/>
            <a:gd name="adj2" fmla="val 16110"/>
          </a:avLst>
        </a:prstGeom>
        <a:solidFill>
          <a:schemeClr val="accent2">
            <a:shade val="50000"/>
            <a:hueOff val="-106611"/>
            <a:satOff val="-1915"/>
            <a:lumOff val="11469"/>
            <a:alphaOff val="0"/>
          </a:schemeClr>
        </a:solidFill>
        <a:ln w="12700" cap="flat" cmpd="sng" algn="ctr">
          <a:solidFill>
            <a:schemeClr val="accent2">
              <a:shade val="50000"/>
              <a:hueOff val="-106611"/>
              <a:satOff val="-1915"/>
              <a:lumOff val="114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CB58B3-F4A6-45E4-89BE-C205FB15054F}">
      <dsp:nvSpPr>
        <dsp:cNvPr id="0" name=""/>
        <dsp:cNvSpPr/>
      </dsp:nvSpPr>
      <dsp:spPr>
        <a:xfrm>
          <a:off x="9591482" y="659205"/>
          <a:ext cx="1915350" cy="1678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solidFill>
                <a:schemeClr val="bg1"/>
              </a:solidFill>
            </a:rPr>
            <a:t>Decoding and Scoring</a:t>
          </a:r>
          <a:endParaRPr lang="en-IL" sz="2600" kern="1200" dirty="0">
            <a:solidFill>
              <a:schemeClr val="bg1"/>
            </a:solidFill>
          </a:endParaRPr>
        </a:p>
      </dsp:txBody>
      <dsp:txXfrm>
        <a:off x="9591482" y="659205"/>
        <a:ext cx="1915350" cy="167891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D57B07-B467-4FDF-AF46-9ED2362503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58E18-FC6B-4B76-8BFA-93BC5C89AF15}"/>
              </a:ext>
            </a:extLst>
          </p:cNvPr>
          <p:cNvSpPr>
            <a:spLocks noGrp="1"/>
          </p:cNvSpPr>
          <p:nvPr>
            <p:ph type="ctrTitle"/>
          </p:nvPr>
        </p:nvSpPr>
        <p:spPr>
          <a:xfrm>
            <a:off x="587478" y="3474729"/>
            <a:ext cx="4213122" cy="2387600"/>
          </a:xfrm>
        </p:spPr>
        <p:txBody>
          <a:bodyPr anchor="b">
            <a:normAutofit/>
          </a:bodyPr>
          <a:lstStyle>
            <a:lvl1pPr algn="l" defTabSz="914400" rtl="0" eaLnBrk="1" latinLnBrk="0" hangingPunct="1">
              <a:lnSpc>
                <a:spcPct val="100000"/>
              </a:lnSpc>
              <a:spcBef>
                <a:spcPct val="0"/>
              </a:spcBef>
              <a:buNone/>
              <a:defRPr lang="en-US" sz="2800" kern="1200" dirty="0">
                <a:solidFill>
                  <a:srgbClr val="F7CD05"/>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BAC2CB2-6C1B-465C-8A3B-AC38D3C86938}"/>
              </a:ext>
            </a:extLst>
          </p:cNvPr>
          <p:cNvSpPr>
            <a:spLocks noGrp="1"/>
          </p:cNvSpPr>
          <p:nvPr>
            <p:ph type="subTitle" idx="1"/>
          </p:nvPr>
        </p:nvSpPr>
        <p:spPr>
          <a:xfrm>
            <a:off x="587478" y="5936225"/>
            <a:ext cx="9144000" cy="427703"/>
          </a:xfrm>
        </p:spPr>
        <p:txBody>
          <a:bodyP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654457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D3E2-3FC1-487E-A3CC-352ED57FF8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4AEC9-035B-4B79-BC79-150C3D5F91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D9981E-81FF-4E03-AA62-52D9D5E6AD5F}"/>
              </a:ext>
            </a:extLst>
          </p:cNvPr>
          <p:cNvSpPr>
            <a:spLocks noGrp="1"/>
          </p:cNvSpPr>
          <p:nvPr>
            <p:ph type="sldNum" sz="quarter" idx="12"/>
          </p:nvPr>
        </p:nvSpPr>
        <p:spPr/>
        <p:txBody>
          <a:bodyPr/>
          <a:lstStyle/>
          <a:p>
            <a:fld id="{9D38335F-CEF2-465E-BB88-92E0B85E7356}" type="slidenum">
              <a:rPr lang="en-US" smtClean="0"/>
              <a:t>‹#›</a:t>
            </a:fld>
            <a:endParaRPr lang="en-US"/>
          </a:p>
        </p:txBody>
      </p:sp>
    </p:spTree>
    <p:extLst>
      <p:ext uri="{BB962C8B-B14F-4D97-AF65-F5344CB8AC3E}">
        <p14:creationId xmlns:p14="http://schemas.microsoft.com/office/powerpoint/2010/main" val="253872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7103-B98B-4B07-AC2D-0EE052F3C5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DDB0-D22B-4004-A4E8-B1F71FC262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A7722C1-9E82-4EFC-97FF-C43464D393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E856AD-88F0-4783-B9E6-AC5514D74774}"/>
              </a:ext>
            </a:extLst>
          </p:cNvPr>
          <p:cNvSpPr>
            <a:spLocks noGrp="1"/>
          </p:cNvSpPr>
          <p:nvPr>
            <p:ph type="sldNum" sz="quarter" idx="12"/>
          </p:nvPr>
        </p:nvSpPr>
        <p:spPr/>
        <p:txBody>
          <a:bodyPr/>
          <a:lstStyle/>
          <a:p>
            <a:fld id="{9D38335F-CEF2-465E-BB88-92E0B85E7356}" type="slidenum">
              <a:rPr lang="en-US" smtClean="0"/>
              <a:t>‹#›</a:t>
            </a:fld>
            <a:endParaRPr lang="en-US" dirty="0"/>
          </a:p>
        </p:txBody>
      </p:sp>
    </p:spTree>
    <p:extLst>
      <p:ext uri="{BB962C8B-B14F-4D97-AF65-F5344CB8AC3E}">
        <p14:creationId xmlns:p14="http://schemas.microsoft.com/office/powerpoint/2010/main" val="411869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C1A3-0FC5-4AC7-9126-BC52A87FA1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0026D4-2ABF-44D8-9377-1537CFB2AD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CE01B2-A88B-4804-A4A7-77A3C77FB1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833BA3-DDB7-425A-86E8-F536127A72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D26236-C438-4784-800F-2C95EA2104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E45EDA27-26F4-42F2-B9FF-A2ECECB26C0A}"/>
              </a:ext>
            </a:extLst>
          </p:cNvPr>
          <p:cNvSpPr>
            <a:spLocks noGrp="1"/>
          </p:cNvSpPr>
          <p:nvPr>
            <p:ph type="sldNum" sz="quarter" idx="12"/>
          </p:nvPr>
        </p:nvSpPr>
        <p:spPr/>
        <p:txBody>
          <a:bodyPr/>
          <a:lstStyle/>
          <a:p>
            <a:fld id="{9D38335F-CEF2-465E-BB88-92E0B85E7356}" type="slidenum">
              <a:rPr lang="en-US" smtClean="0"/>
              <a:t>‹#›</a:t>
            </a:fld>
            <a:endParaRPr lang="en-US"/>
          </a:p>
        </p:txBody>
      </p:sp>
    </p:spTree>
    <p:extLst>
      <p:ext uri="{BB962C8B-B14F-4D97-AF65-F5344CB8AC3E}">
        <p14:creationId xmlns:p14="http://schemas.microsoft.com/office/powerpoint/2010/main" val="3768860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A1F6-502D-4F3A-9DC2-CC74DF2222B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F33E01B3-7D95-492F-8527-064D6203ECFC}"/>
              </a:ext>
            </a:extLst>
          </p:cNvPr>
          <p:cNvSpPr>
            <a:spLocks noGrp="1"/>
          </p:cNvSpPr>
          <p:nvPr>
            <p:ph type="sldNum" sz="quarter" idx="12"/>
          </p:nvPr>
        </p:nvSpPr>
        <p:spPr>
          <a:xfrm>
            <a:off x="838200" y="6311900"/>
            <a:ext cx="2743200" cy="365125"/>
          </a:xfrm>
        </p:spPr>
        <p:txBody>
          <a:bodyPr/>
          <a:lstStyle/>
          <a:p>
            <a:fld id="{9D38335F-CEF2-465E-BB88-92E0B85E7356}" type="slidenum">
              <a:rPr lang="en-US" smtClean="0"/>
              <a:t>‹#›</a:t>
            </a:fld>
            <a:endParaRPr lang="en-US" dirty="0"/>
          </a:p>
        </p:txBody>
      </p:sp>
    </p:spTree>
    <p:extLst>
      <p:ext uri="{BB962C8B-B14F-4D97-AF65-F5344CB8AC3E}">
        <p14:creationId xmlns:p14="http://schemas.microsoft.com/office/powerpoint/2010/main" val="4177405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7B45C8-06CE-4C76-B4C9-40A544ED3608}"/>
              </a:ext>
            </a:extLst>
          </p:cNvPr>
          <p:cNvSpPr>
            <a:spLocks noGrp="1"/>
          </p:cNvSpPr>
          <p:nvPr>
            <p:ph type="sldNum" sz="quarter" idx="12"/>
          </p:nvPr>
        </p:nvSpPr>
        <p:spPr/>
        <p:txBody>
          <a:bodyPr/>
          <a:lstStyle/>
          <a:p>
            <a:fld id="{9D38335F-CEF2-465E-BB88-92E0B85E7356}" type="slidenum">
              <a:rPr lang="en-US" smtClean="0"/>
              <a:t>‹#›</a:t>
            </a:fld>
            <a:endParaRPr lang="en-US"/>
          </a:p>
        </p:txBody>
      </p:sp>
    </p:spTree>
    <p:extLst>
      <p:ext uri="{BB962C8B-B14F-4D97-AF65-F5344CB8AC3E}">
        <p14:creationId xmlns:p14="http://schemas.microsoft.com/office/powerpoint/2010/main" val="2050320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6" name="Rounded Rectangle 3">
            <a:extLst>
              <a:ext uri="{FF2B5EF4-FFF2-40B4-BE49-F238E27FC236}">
                <a16:creationId xmlns:a16="http://schemas.microsoft.com/office/drawing/2014/main" id="{C1EA3F10-72AF-4B31-A6E3-51B6F132D66D}"/>
              </a:ext>
            </a:extLst>
          </p:cNvPr>
          <p:cNvSpPr/>
          <p:nvPr userDrawn="1"/>
        </p:nvSpPr>
        <p:spPr>
          <a:xfrm>
            <a:off x="638249" y="1168400"/>
            <a:ext cx="10915502" cy="4229100"/>
          </a:xfrm>
          <a:prstGeom prst="roundRect">
            <a:avLst>
              <a:gd name="adj" fmla="val 5357"/>
            </a:avLst>
          </a:prstGeom>
          <a:ln>
            <a:solidFill>
              <a:schemeClr val="accent1"/>
            </a:solidFill>
          </a:ln>
          <a:effectLst>
            <a:outerShdw blurRad="254000" dist="50800" dir="5400000" sx="103000" sy="103000" algn="ctr" rotWithShape="0">
              <a:schemeClr val="tx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4">
            <a:extLst>
              <a:ext uri="{FF2B5EF4-FFF2-40B4-BE49-F238E27FC236}">
                <a16:creationId xmlns:a16="http://schemas.microsoft.com/office/drawing/2014/main" id="{DD0C7B3B-51B9-49FD-9488-BBDF7BC032B1}"/>
              </a:ext>
            </a:extLst>
          </p:cNvPr>
          <p:cNvSpPr/>
          <p:nvPr userDrawn="1"/>
        </p:nvSpPr>
        <p:spPr>
          <a:xfrm>
            <a:off x="1479665" y="1562100"/>
            <a:ext cx="6330412" cy="4368800"/>
          </a:xfrm>
          <a:prstGeom prst="roundRect">
            <a:avLst>
              <a:gd name="adj" fmla="val 6146"/>
            </a:avLst>
          </a:prstGeom>
          <a:solidFill>
            <a:schemeClr val="bg1"/>
          </a:solidFill>
          <a:ln>
            <a:solidFill>
              <a:schemeClr val="bg1"/>
            </a:solidFill>
          </a:ln>
          <a:effectLst>
            <a:outerShdw blurRad="419100" dist="203200" dir="5400000" algn="ctr" rotWithShape="0">
              <a:schemeClr val="tx2">
                <a:alpha val="4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379B73-F38E-41FE-A040-886BD808E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1001"/>
          <a:stretch/>
        </p:blipFill>
        <p:spPr>
          <a:xfrm>
            <a:off x="212667" y="711700"/>
            <a:ext cx="5439390" cy="6146300"/>
          </a:xfrm>
          <a:prstGeom prst="rect">
            <a:avLst/>
          </a:prstGeom>
        </p:spPr>
      </p:pic>
      <p:sp>
        <p:nvSpPr>
          <p:cNvPr id="2" name="Title 1">
            <a:extLst>
              <a:ext uri="{FF2B5EF4-FFF2-40B4-BE49-F238E27FC236}">
                <a16:creationId xmlns:a16="http://schemas.microsoft.com/office/drawing/2014/main" id="{4A507103-B98B-4B07-AC2D-0EE052F3C5BA}"/>
              </a:ext>
            </a:extLst>
          </p:cNvPr>
          <p:cNvSpPr>
            <a:spLocks noGrp="1"/>
          </p:cNvSpPr>
          <p:nvPr>
            <p:ph type="title"/>
          </p:nvPr>
        </p:nvSpPr>
        <p:spPr>
          <a:xfrm>
            <a:off x="838200" y="365126"/>
            <a:ext cx="10515600" cy="701674"/>
          </a:xfrm>
        </p:spPr>
        <p:txBody>
          <a:bodyPr anchor="t">
            <a:normAutofit/>
          </a:bodyPr>
          <a:lstStyle>
            <a:lvl1pPr>
              <a:defRPr sz="320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4A7722C1-9E82-4EFC-97FF-C43464D3931E}"/>
              </a:ext>
            </a:extLst>
          </p:cNvPr>
          <p:cNvSpPr>
            <a:spLocks noGrp="1"/>
          </p:cNvSpPr>
          <p:nvPr>
            <p:ph sz="half" idx="2"/>
          </p:nvPr>
        </p:nvSpPr>
        <p:spPr>
          <a:xfrm>
            <a:off x="8067368" y="1825625"/>
            <a:ext cx="3207774" cy="333631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BE856AD-88F0-4783-B9E6-AC5514D74774}"/>
              </a:ext>
            </a:extLst>
          </p:cNvPr>
          <p:cNvSpPr>
            <a:spLocks noGrp="1"/>
          </p:cNvSpPr>
          <p:nvPr>
            <p:ph type="sldNum" sz="quarter" idx="12"/>
          </p:nvPr>
        </p:nvSpPr>
        <p:spPr/>
        <p:txBody>
          <a:bodyPr/>
          <a:lstStyle/>
          <a:p>
            <a:fld id="{9D38335F-CEF2-465E-BB88-92E0B85E7356}" type="slidenum">
              <a:rPr lang="en-US" smtClean="0"/>
              <a:t>‹#›</a:t>
            </a:fld>
            <a:endParaRPr lang="en-US" dirty="0"/>
          </a:p>
        </p:txBody>
      </p:sp>
      <p:sp>
        <p:nvSpPr>
          <p:cNvPr id="10" name="Picture Placeholder 11">
            <a:extLst>
              <a:ext uri="{FF2B5EF4-FFF2-40B4-BE49-F238E27FC236}">
                <a16:creationId xmlns:a16="http://schemas.microsoft.com/office/drawing/2014/main" id="{9B7E61EA-FB79-4FAC-94BA-88577BE4E202}"/>
              </a:ext>
            </a:extLst>
          </p:cNvPr>
          <p:cNvSpPr>
            <a:spLocks noGrp="1"/>
          </p:cNvSpPr>
          <p:nvPr>
            <p:ph type="pic" sz="quarter" idx="13"/>
          </p:nvPr>
        </p:nvSpPr>
        <p:spPr>
          <a:xfrm>
            <a:off x="1689100" y="1733550"/>
            <a:ext cx="5988050" cy="4043363"/>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286365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Rounded Rectangle 3">
            <a:extLst>
              <a:ext uri="{FF2B5EF4-FFF2-40B4-BE49-F238E27FC236}">
                <a16:creationId xmlns:a16="http://schemas.microsoft.com/office/drawing/2014/main" id="{C1EA3F10-72AF-4B31-A6E3-51B6F132D66D}"/>
              </a:ext>
            </a:extLst>
          </p:cNvPr>
          <p:cNvSpPr/>
          <p:nvPr userDrawn="1"/>
        </p:nvSpPr>
        <p:spPr>
          <a:xfrm>
            <a:off x="638249" y="1168400"/>
            <a:ext cx="10915502" cy="4229100"/>
          </a:xfrm>
          <a:prstGeom prst="roundRect">
            <a:avLst>
              <a:gd name="adj" fmla="val 5357"/>
            </a:avLst>
          </a:prstGeom>
          <a:ln>
            <a:solidFill>
              <a:schemeClr val="accent1"/>
            </a:solidFill>
          </a:ln>
          <a:effectLst>
            <a:outerShdw blurRad="254000" dist="50800" dir="5400000" sx="103000" sy="103000" algn="ctr" rotWithShape="0">
              <a:schemeClr val="tx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4">
            <a:extLst>
              <a:ext uri="{FF2B5EF4-FFF2-40B4-BE49-F238E27FC236}">
                <a16:creationId xmlns:a16="http://schemas.microsoft.com/office/drawing/2014/main" id="{DD0C7B3B-51B9-49FD-9488-BBDF7BC032B1}"/>
              </a:ext>
            </a:extLst>
          </p:cNvPr>
          <p:cNvSpPr/>
          <p:nvPr userDrawn="1"/>
        </p:nvSpPr>
        <p:spPr>
          <a:xfrm>
            <a:off x="1479665" y="1562100"/>
            <a:ext cx="6330412" cy="4368800"/>
          </a:xfrm>
          <a:prstGeom prst="roundRect">
            <a:avLst>
              <a:gd name="adj" fmla="val 6146"/>
            </a:avLst>
          </a:prstGeom>
          <a:solidFill>
            <a:schemeClr val="bg1"/>
          </a:solidFill>
          <a:ln>
            <a:solidFill>
              <a:schemeClr val="bg1"/>
            </a:solidFill>
          </a:ln>
          <a:effectLst>
            <a:outerShdw blurRad="419100" dist="203200" dir="5400000" algn="ctr" rotWithShape="0">
              <a:schemeClr val="tx2">
                <a:alpha val="4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379B73-F38E-41FE-A040-886BD808E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1001"/>
          <a:stretch/>
        </p:blipFill>
        <p:spPr>
          <a:xfrm>
            <a:off x="212667" y="711700"/>
            <a:ext cx="5439390" cy="6146300"/>
          </a:xfrm>
          <a:prstGeom prst="rect">
            <a:avLst/>
          </a:prstGeom>
        </p:spPr>
      </p:pic>
      <p:sp>
        <p:nvSpPr>
          <p:cNvPr id="2" name="Title 1">
            <a:extLst>
              <a:ext uri="{FF2B5EF4-FFF2-40B4-BE49-F238E27FC236}">
                <a16:creationId xmlns:a16="http://schemas.microsoft.com/office/drawing/2014/main" id="{4A507103-B98B-4B07-AC2D-0EE052F3C5BA}"/>
              </a:ext>
            </a:extLst>
          </p:cNvPr>
          <p:cNvSpPr>
            <a:spLocks noGrp="1"/>
          </p:cNvSpPr>
          <p:nvPr>
            <p:ph type="title"/>
          </p:nvPr>
        </p:nvSpPr>
        <p:spPr>
          <a:xfrm>
            <a:off x="838200" y="365126"/>
            <a:ext cx="10515600" cy="701674"/>
          </a:xfrm>
        </p:spPr>
        <p:txBody>
          <a:bodyPr anchor="t">
            <a:normAutofit/>
          </a:bodyPr>
          <a:lstStyle>
            <a:lvl1pPr>
              <a:defRPr sz="320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4A7722C1-9E82-4EFC-97FF-C43464D3931E}"/>
              </a:ext>
            </a:extLst>
          </p:cNvPr>
          <p:cNvSpPr>
            <a:spLocks noGrp="1"/>
          </p:cNvSpPr>
          <p:nvPr>
            <p:ph sz="half" idx="2"/>
          </p:nvPr>
        </p:nvSpPr>
        <p:spPr>
          <a:xfrm>
            <a:off x="8067368" y="1825625"/>
            <a:ext cx="3207774" cy="333631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BE856AD-88F0-4783-B9E6-AC5514D74774}"/>
              </a:ext>
            </a:extLst>
          </p:cNvPr>
          <p:cNvSpPr>
            <a:spLocks noGrp="1"/>
          </p:cNvSpPr>
          <p:nvPr>
            <p:ph type="sldNum" sz="quarter" idx="12"/>
          </p:nvPr>
        </p:nvSpPr>
        <p:spPr/>
        <p:txBody>
          <a:bodyPr/>
          <a:lstStyle/>
          <a:p>
            <a:fld id="{9D38335F-CEF2-465E-BB88-92E0B85E7356}" type="slidenum">
              <a:rPr lang="en-US" smtClean="0"/>
              <a:t>‹#›</a:t>
            </a:fld>
            <a:endParaRPr lang="en-US" dirty="0"/>
          </a:p>
        </p:txBody>
      </p:sp>
      <p:sp>
        <p:nvSpPr>
          <p:cNvPr id="10" name="Picture Placeholder 11">
            <a:extLst>
              <a:ext uri="{FF2B5EF4-FFF2-40B4-BE49-F238E27FC236}">
                <a16:creationId xmlns:a16="http://schemas.microsoft.com/office/drawing/2014/main" id="{AE88CC7B-6277-4426-9595-2EF28366AE5B}"/>
              </a:ext>
            </a:extLst>
          </p:cNvPr>
          <p:cNvSpPr>
            <a:spLocks noGrp="1"/>
          </p:cNvSpPr>
          <p:nvPr>
            <p:ph type="pic" sz="quarter" idx="13"/>
          </p:nvPr>
        </p:nvSpPr>
        <p:spPr>
          <a:xfrm>
            <a:off x="1689100" y="1733550"/>
            <a:ext cx="5988050" cy="4043363"/>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977911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6" name="Rounded Rectangle 3">
            <a:extLst>
              <a:ext uri="{FF2B5EF4-FFF2-40B4-BE49-F238E27FC236}">
                <a16:creationId xmlns:a16="http://schemas.microsoft.com/office/drawing/2014/main" id="{C1EA3F10-72AF-4B31-A6E3-51B6F132D66D}"/>
              </a:ext>
            </a:extLst>
          </p:cNvPr>
          <p:cNvSpPr/>
          <p:nvPr userDrawn="1"/>
        </p:nvSpPr>
        <p:spPr>
          <a:xfrm>
            <a:off x="638249" y="1168400"/>
            <a:ext cx="10915502" cy="4229100"/>
          </a:xfrm>
          <a:prstGeom prst="roundRect">
            <a:avLst>
              <a:gd name="adj" fmla="val 5357"/>
            </a:avLst>
          </a:prstGeom>
          <a:ln>
            <a:solidFill>
              <a:schemeClr val="accent1"/>
            </a:solidFill>
          </a:ln>
          <a:effectLst>
            <a:outerShdw blurRad="254000" dist="50800" dir="5400000" sx="103000" sy="103000" algn="ctr" rotWithShape="0">
              <a:schemeClr val="tx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4">
            <a:extLst>
              <a:ext uri="{FF2B5EF4-FFF2-40B4-BE49-F238E27FC236}">
                <a16:creationId xmlns:a16="http://schemas.microsoft.com/office/drawing/2014/main" id="{DD0C7B3B-51B9-49FD-9488-BBDF7BC032B1}"/>
              </a:ext>
            </a:extLst>
          </p:cNvPr>
          <p:cNvSpPr/>
          <p:nvPr userDrawn="1"/>
        </p:nvSpPr>
        <p:spPr>
          <a:xfrm>
            <a:off x="1479665" y="1562100"/>
            <a:ext cx="6330412" cy="4368800"/>
          </a:xfrm>
          <a:prstGeom prst="roundRect">
            <a:avLst>
              <a:gd name="adj" fmla="val 6146"/>
            </a:avLst>
          </a:prstGeom>
          <a:solidFill>
            <a:schemeClr val="bg1"/>
          </a:solidFill>
          <a:ln>
            <a:solidFill>
              <a:schemeClr val="bg1"/>
            </a:solidFill>
          </a:ln>
          <a:effectLst>
            <a:outerShdw blurRad="419100" dist="203200" dir="5400000" algn="ctr" rotWithShape="0">
              <a:schemeClr val="tx2">
                <a:alpha val="4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07103-B98B-4B07-AC2D-0EE052F3C5BA}"/>
              </a:ext>
            </a:extLst>
          </p:cNvPr>
          <p:cNvSpPr>
            <a:spLocks noGrp="1"/>
          </p:cNvSpPr>
          <p:nvPr>
            <p:ph type="title"/>
          </p:nvPr>
        </p:nvSpPr>
        <p:spPr>
          <a:xfrm>
            <a:off x="838200" y="365126"/>
            <a:ext cx="10515600" cy="701674"/>
          </a:xfrm>
        </p:spPr>
        <p:txBody>
          <a:bodyPr anchor="t">
            <a:normAutofit/>
          </a:bodyPr>
          <a:lstStyle>
            <a:lvl1pPr>
              <a:defRPr sz="320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4A7722C1-9E82-4EFC-97FF-C43464D3931E}"/>
              </a:ext>
            </a:extLst>
          </p:cNvPr>
          <p:cNvSpPr>
            <a:spLocks noGrp="1"/>
          </p:cNvSpPr>
          <p:nvPr>
            <p:ph sz="half" idx="2"/>
          </p:nvPr>
        </p:nvSpPr>
        <p:spPr>
          <a:xfrm>
            <a:off x="8067368" y="1825625"/>
            <a:ext cx="3207774" cy="333631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BE856AD-88F0-4783-B9E6-AC5514D74774}"/>
              </a:ext>
            </a:extLst>
          </p:cNvPr>
          <p:cNvSpPr>
            <a:spLocks noGrp="1"/>
          </p:cNvSpPr>
          <p:nvPr>
            <p:ph type="sldNum" sz="quarter" idx="12"/>
          </p:nvPr>
        </p:nvSpPr>
        <p:spPr/>
        <p:txBody>
          <a:bodyPr/>
          <a:lstStyle/>
          <a:p>
            <a:fld id="{9D38335F-CEF2-465E-BB88-92E0B85E7356}" type="slidenum">
              <a:rPr lang="en-US" smtClean="0"/>
              <a:t>‹#›</a:t>
            </a:fld>
            <a:endParaRPr lang="en-US" dirty="0"/>
          </a:p>
        </p:txBody>
      </p:sp>
      <p:pic>
        <p:nvPicPr>
          <p:cNvPr id="11" name="Picture 10">
            <a:extLst>
              <a:ext uri="{FF2B5EF4-FFF2-40B4-BE49-F238E27FC236}">
                <a16:creationId xmlns:a16="http://schemas.microsoft.com/office/drawing/2014/main" id="{A0A4F172-150C-4DC7-BB6A-EC02182EBB3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5366" r="9620"/>
          <a:stretch/>
        </p:blipFill>
        <p:spPr>
          <a:xfrm>
            <a:off x="133003" y="363539"/>
            <a:ext cx="5062451" cy="6134792"/>
          </a:xfrm>
          <a:prstGeom prst="rect">
            <a:avLst/>
          </a:prstGeom>
        </p:spPr>
      </p:pic>
      <p:sp>
        <p:nvSpPr>
          <p:cNvPr id="12" name="Picture Placeholder 11">
            <a:extLst>
              <a:ext uri="{FF2B5EF4-FFF2-40B4-BE49-F238E27FC236}">
                <a16:creationId xmlns:a16="http://schemas.microsoft.com/office/drawing/2014/main" id="{1C41DD1F-6C05-4616-A7F4-573E9E43C1AA}"/>
              </a:ext>
            </a:extLst>
          </p:cNvPr>
          <p:cNvSpPr>
            <a:spLocks noGrp="1"/>
          </p:cNvSpPr>
          <p:nvPr>
            <p:ph type="pic" sz="quarter" idx="13"/>
          </p:nvPr>
        </p:nvSpPr>
        <p:spPr>
          <a:xfrm>
            <a:off x="1689100" y="1733550"/>
            <a:ext cx="5988050" cy="4043363"/>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981772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ounded Rectangle 9">
            <a:extLst>
              <a:ext uri="{FF2B5EF4-FFF2-40B4-BE49-F238E27FC236}">
                <a16:creationId xmlns:a16="http://schemas.microsoft.com/office/drawing/2014/main" id="{75EE5994-5E5E-4624-BDC7-AF8CE6A3F310}"/>
              </a:ext>
            </a:extLst>
          </p:cNvPr>
          <p:cNvSpPr/>
          <p:nvPr userDrawn="1"/>
        </p:nvSpPr>
        <p:spPr>
          <a:xfrm>
            <a:off x="638249" y="1168400"/>
            <a:ext cx="10915502" cy="4229100"/>
          </a:xfrm>
          <a:prstGeom prst="roundRect">
            <a:avLst>
              <a:gd name="adj" fmla="val 5357"/>
            </a:avLst>
          </a:prstGeom>
          <a:ln>
            <a:solidFill>
              <a:schemeClr val="accent1"/>
            </a:solidFill>
          </a:ln>
          <a:effectLst>
            <a:outerShdw blurRad="254000" dist="50800" dir="5400000" sx="103000" sy="103000" algn="ctr" rotWithShape="0">
              <a:schemeClr val="tx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4">
            <a:extLst>
              <a:ext uri="{FF2B5EF4-FFF2-40B4-BE49-F238E27FC236}">
                <a16:creationId xmlns:a16="http://schemas.microsoft.com/office/drawing/2014/main" id="{CC67B7EA-F25B-4EF3-B07C-8BAD59B7075D}"/>
              </a:ext>
            </a:extLst>
          </p:cNvPr>
          <p:cNvSpPr/>
          <p:nvPr userDrawn="1"/>
        </p:nvSpPr>
        <p:spPr>
          <a:xfrm>
            <a:off x="2235200" y="596900"/>
            <a:ext cx="3213100" cy="5334000"/>
          </a:xfrm>
          <a:prstGeom prst="roundRect">
            <a:avLst>
              <a:gd name="adj" fmla="val 8762"/>
            </a:avLst>
          </a:prstGeom>
          <a:solidFill>
            <a:schemeClr val="bg1"/>
          </a:solidFill>
          <a:ln>
            <a:solidFill>
              <a:schemeClr val="bg1"/>
            </a:solidFill>
          </a:ln>
          <a:effectLst>
            <a:outerShdw blurRad="419100" dist="203200" dir="5400000" algn="ctr" rotWithShape="0">
              <a:schemeClr val="tx2">
                <a:alpha val="4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6E8817-EC4A-445C-B16B-E1363F3344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912" r="7506"/>
          <a:stretch/>
        </p:blipFill>
        <p:spPr>
          <a:xfrm>
            <a:off x="124691" y="636328"/>
            <a:ext cx="4862945" cy="6050591"/>
          </a:xfrm>
          <a:prstGeom prst="rect">
            <a:avLst/>
          </a:prstGeom>
        </p:spPr>
      </p:pic>
      <p:sp>
        <p:nvSpPr>
          <p:cNvPr id="2" name="Title 1">
            <a:extLst>
              <a:ext uri="{FF2B5EF4-FFF2-40B4-BE49-F238E27FC236}">
                <a16:creationId xmlns:a16="http://schemas.microsoft.com/office/drawing/2014/main" id="{4A507103-B98B-4B07-AC2D-0EE052F3C5BA}"/>
              </a:ext>
            </a:extLst>
          </p:cNvPr>
          <p:cNvSpPr>
            <a:spLocks noGrp="1"/>
          </p:cNvSpPr>
          <p:nvPr>
            <p:ph type="title"/>
          </p:nvPr>
        </p:nvSpPr>
        <p:spPr>
          <a:xfrm>
            <a:off x="6096000" y="1292225"/>
            <a:ext cx="5224439" cy="701674"/>
          </a:xfrm>
        </p:spPr>
        <p:txBody>
          <a:bodyPr anchor="b">
            <a:noAutofit/>
          </a:bodyPr>
          <a:lstStyle>
            <a:lvl1pPr>
              <a:defRPr sz="2800">
                <a:solidFill>
                  <a:srgbClr val="F7CD05"/>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4A7722C1-9E82-4EFC-97FF-C43464D3931E}"/>
              </a:ext>
            </a:extLst>
          </p:cNvPr>
          <p:cNvSpPr>
            <a:spLocks noGrp="1"/>
          </p:cNvSpPr>
          <p:nvPr>
            <p:ph sz="half" idx="2"/>
          </p:nvPr>
        </p:nvSpPr>
        <p:spPr>
          <a:xfrm>
            <a:off x="6096000" y="2117724"/>
            <a:ext cx="5179142" cy="304421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BE856AD-88F0-4783-B9E6-AC5514D74774}"/>
              </a:ext>
            </a:extLst>
          </p:cNvPr>
          <p:cNvSpPr>
            <a:spLocks noGrp="1"/>
          </p:cNvSpPr>
          <p:nvPr>
            <p:ph type="sldNum" sz="quarter" idx="12"/>
          </p:nvPr>
        </p:nvSpPr>
        <p:spPr/>
        <p:txBody>
          <a:bodyPr/>
          <a:lstStyle/>
          <a:p>
            <a:fld id="{9D38335F-CEF2-465E-BB88-92E0B85E7356}" type="slidenum">
              <a:rPr lang="en-US" smtClean="0"/>
              <a:t>‹#›</a:t>
            </a:fld>
            <a:endParaRPr lang="en-US" dirty="0"/>
          </a:p>
        </p:txBody>
      </p:sp>
      <p:sp>
        <p:nvSpPr>
          <p:cNvPr id="15" name="Picture Placeholder 14">
            <a:extLst>
              <a:ext uri="{FF2B5EF4-FFF2-40B4-BE49-F238E27FC236}">
                <a16:creationId xmlns:a16="http://schemas.microsoft.com/office/drawing/2014/main" id="{D8B0EC40-51B6-4E7E-855A-6D2F511384DC}"/>
              </a:ext>
            </a:extLst>
          </p:cNvPr>
          <p:cNvSpPr>
            <a:spLocks noGrp="1"/>
          </p:cNvSpPr>
          <p:nvPr>
            <p:ph type="pic" sz="quarter" idx="13"/>
          </p:nvPr>
        </p:nvSpPr>
        <p:spPr>
          <a:xfrm>
            <a:off x="2419350" y="722313"/>
            <a:ext cx="2911475" cy="5095875"/>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781549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9" name="Rounded Rectangle 9">
            <a:extLst>
              <a:ext uri="{FF2B5EF4-FFF2-40B4-BE49-F238E27FC236}">
                <a16:creationId xmlns:a16="http://schemas.microsoft.com/office/drawing/2014/main" id="{75EE5994-5E5E-4624-BDC7-AF8CE6A3F310}"/>
              </a:ext>
            </a:extLst>
          </p:cNvPr>
          <p:cNvSpPr/>
          <p:nvPr userDrawn="1"/>
        </p:nvSpPr>
        <p:spPr>
          <a:xfrm>
            <a:off x="638249" y="1168400"/>
            <a:ext cx="10915502" cy="4229100"/>
          </a:xfrm>
          <a:prstGeom prst="roundRect">
            <a:avLst>
              <a:gd name="adj" fmla="val 5357"/>
            </a:avLst>
          </a:prstGeom>
          <a:ln>
            <a:solidFill>
              <a:schemeClr val="accent1"/>
            </a:solidFill>
          </a:ln>
          <a:effectLst>
            <a:outerShdw blurRad="254000" dist="50800" dir="5400000" sx="103000" sy="103000" algn="ctr" rotWithShape="0">
              <a:schemeClr val="tx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4">
            <a:extLst>
              <a:ext uri="{FF2B5EF4-FFF2-40B4-BE49-F238E27FC236}">
                <a16:creationId xmlns:a16="http://schemas.microsoft.com/office/drawing/2014/main" id="{CC67B7EA-F25B-4EF3-B07C-8BAD59B7075D}"/>
              </a:ext>
            </a:extLst>
          </p:cNvPr>
          <p:cNvSpPr/>
          <p:nvPr userDrawn="1"/>
        </p:nvSpPr>
        <p:spPr>
          <a:xfrm>
            <a:off x="2235200" y="596900"/>
            <a:ext cx="3213100" cy="5334000"/>
          </a:xfrm>
          <a:prstGeom prst="roundRect">
            <a:avLst>
              <a:gd name="adj" fmla="val 8762"/>
            </a:avLst>
          </a:prstGeom>
          <a:solidFill>
            <a:schemeClr val="bg1"/>
          </a:solidFill>
          <a:ln>
            <a:solidFill>
              <a:schemeClr val="bg1"/>
            </a:solidFill>
          </a:ln>
          <a:effectLst>
            <a:outerShdw blurRad="419100" dist="203200" dir="5400000" algn="ctr" rotWithShape="0">
              <a:schemeClr val="tx2">
                <a:alpha val="4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07103-B98B-4B07-AC2D-0EE052F3C5BA}"/>
              </a:ext>
            </a:extLst>
          </p:cNvPr>
          <p:cNvSpPr>
            <a:spLocks noGrp="1"/>
          </p:cNvSpPr>
          <p:nvPr>
            <p:ph type="title"/>
          </p:nvPr>
        </p:nvSpPr>
        <p:spPr>
          <a:xfrm>
            <a:off x="6096000" y="1292225"/>
            <a:ext cx="5224439" cy="701674"/>
          </a:xfrm>
        </p:spPr>
        <p:txBody>
          <a:bodyPr anchor="b">
            <a:noAutofit/>
          </a:bodyPr>
          <a:lstStyle>
            <a:lvl1pPr>
              <a:defRPr sz="2800">
                <a:solidFill>
                  <a:srgbClr val="F7CD05"/>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4A7722C1-9E82-4EFC-97FF-C43464D3931E}"/>
              </a:ext>
            </a:extLst>
          </p:cNvPr>
          <p:cNvSpPr>
            <a:spLocks noGrp="1"/>
          </p:cNvSpPr>
          <p:nvPr>
            <p:ph sz="half" idx="2"/>
          </p:nvPr>
        </p:nvSpPr>
        <p:spPr>
          <a:xfrm>
            <a:off x="6096000" y="2117724"/>
            <a:ext cx="5179142" cy="304421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BE856AD-88F0-4783-B9E6-AC5514D74774}"/>
              </a:ext>
            </a:extLst>
          </p:cNvPr>
          <p:cNvSpPr>
            <a:spLocks noGrp="1"/>
          </p:cNvSpPr>
          <p:nvPr>
            <p:ph type="sldNum" sz="quarter" idx="12"/>
          </p:nvPr>
        </p:nvSpPr>
        <p:spPr/>
        <p:txBody>
          <a:bodyPr/>
          <a:lstStyle/>
          <a:p>
            <a:fld id="{9D38335F-CEF2-465E-BB88-92E0B85E7356}" type="slidenum">
              <a:rPr lang="en-US" smtClean="0"/>
              <a:t>‹#›</a:t>
            </a:fld>
            <a:endParaRPr lang="en-US" dirty="0"/>
          </a:p>
        </p:txBody>
      </p:sp>
      <p:sp>
        <p:nvSpPr>
          <p:cNvPr id="15" name="Picture Placeholder 14">
            <a:extLst>
              <a:ext uri="{FF2B5EF4-FFF2-40B4-BE49-F238E27FC236}">
                <a16:creationId xmlns:a16="http://schemas.microsoft.com/office/drawing/2014/main" id="{D8B0EC40-51B6-4E7E-855A-6D2F511384DC}"/>
              </a:ext>
            </a:extLst>
          </p:cNvPr>
          <p:cNvSpPr>
            <a:spLocks noGrp="1"/>
          </p:cNvSpPr>
          <p:nvPr>
            <p:ph type="pic" sz="quarter" idx="13"/>
          </p:nvPr>
        </p:nvSpPr>
        <p:spPr>
          <a:xfrm>
            <a:off x="2419350" y="722313"/>
            <a:ext cx="2911475" cy="5095875"/>
          </a:xfrm>
        </p:spPr>
        <p:txBody>
          <a:bodyPr/>
          <a:lstStyle>
            <a:lvl1pPr marL="0" indent="0">
              <a:buNone/>
              <a:defRPr/>
            </a:lvl1pPr>
          </a:lstStyle>
          <a:p>
            <a:r>
              <a:rPr lang="en-US"/>
              <a:t>Click icon to add picture</a:t>
            </a:r>
          </a:p>
        </p:txBody>
      </p:sp>
      <p:pic>
        <p:nvPicPr>
          <p:cNvPr id="11" name="Picture 10">
            <a:extLst>
              <a:ext uri="{FF2B5EF4-FFF2-40B4-BE49-F238E27FC236}">
                <a16:creationId xmlns:a16="http://schemas.microsoft.com/office/drawing/2014/main" id="{87E7E17B-6FD2-46E0-839D-6A07D014D4E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274" r="21303"/>
          <a:stretch/>
        </p:blipFill>
        <p:spPr>
          <a:xfrm>
            <a:off x="58189" y="529939"/>
            <a:ext cx="4322618" cy="6076604"/>
          </a:xfrm>
          <a:prstGeom prst="rect">
            <a:avLst/>
          </a:prstGeom>
        </p:spPr>
      </p:pic>
    </p:spTree>
    <p:extLst>
      <p:ext uri="{BB962C8B-B14F-4D97-AF65-F5344CB8AC3E}">
        <p14:creationId xmlns:p14="http://schemas.microsoft.com/office/powerpoint/2010/main" val="3106698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0B64DB-8248-46B5-B447-59C0FAC782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ED7F6C8-EFEF-4C10-BA10-50F55446F2F2}"/>
              </a:ext>
            </a:extLst>
          </p:cNvPr>
          <p:cNvSpPr>
            <a:spLocks noGrp="1"/>
          </p:cNvSpPr>
          <p:nvPr>
            <p:ph type="title"/>
          </p:nvPr>
        </p:nvSpPr>
        <p:spPr>
          <a:xfrm>
            <a:off x="831850" y="1709739"/>
            <a:ext cx="10515600" cy="1719262"/>
          </a:xfrm>
        </p:spPr>
        <p:txBody>
          <a:bodyPr vert="horz" lIns="91440" tIns="45720" rIns="91440" bIns="45720" rtlCol="0" anchor="b">
            <a:normAutofit/>
          </a:bodyPr>
          <a:lstStyle>
            <a:lvl1pPr algn="ctr">
              <a:defRPr lang="en-US" sz="3200">
                <a:solidFill>
                  <a:srgbClr val="F7CD05"/>
                </a:solidFill>
                <a:cs typeface="Verdana" panose="020B0604030504040204" pitchFamily="34" charset="0"/>
              </a:defRPr>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C89455EB-A56D-4F89-9FDC-22E78B18BF64}"/>
              </a:ext>
            </a:extLst>
          </p:cNvPr>
          <p:cNvSpPr>
            <a:spLocks noGrp="1"/>
          </p:cNvSpPr>
          <p:nvPr>
            <p:ph type="body" idx="1"/>
          </p:nvPr>
        </p:nvSpPr>
        <p:spPr>
          <a:xfrm>
            <a:off x="831850" y="3679723"/>
            <a:ext cx="10515600" cy="47932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83263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9" name="Rounded Rectangle 9">
            <a:extLst>
              <a:ext uri="{FF2B5EF4-FFF2-40B4-BE49-F238E27FC236}">
                <a16:creationId xmlns:a16="http://schemas.microsoft.com/office/drawing/2014/main" id="{75EE5994-5E5E-4624-BDC7-AF8CE6A3F310}"/>
              </a:ext>
            </a:extLst>
          </p:cNvPr>
          <p:cNvSpPr/>
          <p:nvPr userDrawn="1"/>
        </p:nvSpPr>
        <p:spPr>
          <a:xfrm>
            <a:off x="638249" y="1168400"/>
            <a:ext cx="10915502" cy="4229100"/>
          </a:xfrm>
          <a:prstGeom prst="roundRect">
            <a:avLst>
              <a:gd name="adj" fmla="val 5357"/>
            </a:avLst>
          </a:prstGeom>
          <a:ln>
            <a:solidFill>
              <a:schemeClr val="accent1"/>
            </a:solidFill>
          </a:ln>
          <a:effectLst>
            <a:outerShdw blurRad="254000" dist="50800" dir="5400000" sx="103000" sy="103000" algn="ctr" rotWithShape="0">
              <a:schemeClr val="tx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4">
            <a:extLst>
              <a:ext uri="{FF2B5EF4-FFF2-40B4-BE49-F238E27FC236}">
                <a16:creationId xmlns:a16="http://schemas.microsoft.com/office/drawing/2014/main" id="{CC67B7EA-F25B-4EF3-B07C-8BAD59B7075D}"/>
              </a:ext>
            </a:extLst>
          </p:cNvPr>
          <p:cNvSpPr/>
          <p:nvPr userDrawn="1"/>
        </p:nvSpPr>
        <p:spPr>
          <a:xfrm>
            <a:off x="2235200" y="596900"/>
            <a:ext cx="3213100" cy="5334000"/>
          </a:xfrm>
          <a:prstGeom prst="roundRect">
            <a:avLst>
              <a:gd name="adj" fmla="val 8762"/>
            </a:avLst>
          </a:prstGeom>
          <a:solidFill>
            <a:schemeClr val="bg1"/>
          </a:solidFill>
          <a:ln>
            <a:solidFill>
              <a:schemeClr val="bg1"/>
            </a:solidFill>
          </a:ln>
          <a:effectLst>
            <a:outerShdw blurRad="419100" dist="203200" dir="5400000" algn="ctr" rotWithShape="0">
              <a:schemeClr val="tx2">
                <a:alpha val="4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07103-B98B-4B07-AC2D-0EE052F3C5BA}"/>
              </a:ext>
            </a:extLst>
          </p:cNvPr>
          <p:cNvSpPr>
            <a:spLocks noGrp="1"/>
          </p:cNvSpPr>
          <p:nvPr>
            <p:ph type="title"/>
          </p:nvPr>
        </p:nvSpPr>
        <p:spPr>
          <a:xfrm>
            <a:off x="6096000" y="1292225"/>
            <a:ext cx="5224439" cy="701674"/>
          </a:xfrm>
        </p:spPr>
        <p:txBody>
          <a:bodyPr anchor="b">
            <a:noAutofit/>
          </a:bodyPr>
          <a:lstStyle>
            <a:lvl1pPr>
              <a:defRPr sz="2800">
                <a:solidFill>
                  <a:srgbClr val="F7CD05"/>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4A7722C1-9E82-4EFC-97FF-C43464D3931E}"/>
              </a:ext>
            </a:extLst>
          </p:cNvPr>
          <p:cNvSpPr>
            <a:spLocks noGrp="1"/>
          </p:cNvSpPr>
          <p:nvPr>
            <p:ph sz="half" idx="2"/>
          </p:nvPr>
        </p:nvSpPr>
        <p:spPr>
          <a:xfrm>
            <a:off x="6096000" y="2117724"/>
            <a:ext cx="5179142" cy="304421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BE856AD-88F0-4783-B9E6-AC5514D74774}"/>
              </a:ext>
            </a:extLst>
          </p:cNvPr>
          <p:cNvSpPr>
            <a:spLocks noGrp="1"/>
          </p:cNvSpPr>
          <p:nvPr>
            <p:ph type="sldNum" sz="quarter" idx="12"/>
          </p:nvPr>
        </p:nvSpPr>
        <p:spPr/>
        <p:txBody>
          <a:bodyPr/>
          <a:lstStyle/>
          <a:p>
            <a:fld id="{9D38335F-CEF2-465E-BB88-92E0B85E7356}" type="slidenum">
              <a:rPr lang="en-US" smtClean="0"/>
              <a:t>‹#›</a:t>
            </a:fld>
            <a:endParaRPr lang="en-US" dirty="0"/>
          </a:p>
        </p:txBody>
      </p:sp>
      <p:sp>
        <p:nvSpPr>
          <p:cNvPr id="15" name="Picture Placeholder 14">
            <a:extLst>
              <a:ext uri="{FF2B5EF4-FFF2-40B4-BE49-F238E27FC236}">
                <a16:creationId xmlns:a16="http://schemas.microsoft.com/office/drawing/2014/main" id="{D8B0EC40-51B6-4E7E-855A-6D2F511384DC}"/>
              </a:ext>
            </a:extLst>
          </p:cNvPr>
          <p:cNvSpPr>
            <a:spLocks noGrp="1"/>
          </p:cNvSpPr>
          <p:nvPr>
            <p:ph type="pic" sz="quarter" idx="13"/>
          </p:nvPr>
        </p:nvSpPr>
        <p:spPr>
          <a:xfrm>
            <a:off x="2419350" y="722313"/>
            <a:ext cx="2911475" cy="5095875"/>
          </a:xfrm>
        </p:spPr>
        <p:txBody>
          <a:bodyPr/>
          <a:lstStyle>
            <a:lvl1pPr marL="0" indent="0">
              <a:buNone/>
              <a:defRPr/>
            </a:lvl1pPr>
          </a:lstStyle>
          <a:p>
            <a:r>
              <a:rPr lang="en-US"/>
              <a:t>Click icon to add picture</a:t>
            </a:r>
          </a:p>
        </p:txBody>
      </p:sp>
      <p:pic>
        <p:nvPicPr>
          <p:cNvPr id="12" name="Picture 11">
            <a:extLst>
              <a:ext uri="{FF2B5EF4-FFF2-40B4-BE49-F238E27FC236}">
                <a16:creationId xmlns:a16="http://schemas.microsoft.com/office/drawing/2014/main" id="{B3352240-0154-4CA9-9E96-70D2A9B58F2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54" r="5863"/>
          <a:stretch/>
        </p:blipFill>
        <p:spPr>
          <a:xfrm>
            <a:off x="290945" y="825500"/>
            <a:ext cx="5237019" cy="5641802"/>
          </a:xfrm>
          <a:prstGeom prst="rect">
            <a:avLst/>
          </a:prstGeom>
        </p:spPr>
      </p:pic>
    </p:spTree>
    <p:extLst>
      <p:ext uri="{BB962C8B-B14F-4D97-AF65-F5344CB8AC3E}">
        <p14:creationId xmlns:p14="http://schemas.microsoft.com/office/powerpoint/2010/main" val="4292364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7B5B2-30FA-4054-B99D-7DDF4C2E1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2220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D72224-A249-4514-BF8C-569D7EFE8A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2937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CD8C3E-9BF1-4940-88EB-936FCE3D43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1BD3E2-3FC1-487E-A3CC-352ED57FF808}"/>
              </a:ext>
            </a:extLst>
          </p:cNvPr>
          <p:cNvSpPr>
            <a:spLocks noGrp="1"/>
          </p:cNvSpPr>
          <p:nvPr>
            <p:ph type="title"/>
          </p:nvPr>
        </p:nvSpPr>
        <p:spPr>
          <a:xfrm>
            <a:off x="6540910" y="1021428"/>
            <a:ext cx="4812891" cy="1325563"/>
          </a:xfrm>
        </p:spPr>
        <p:txBody>
          <a:bodyPr anchor="b">
            <a:normAutofit/>
          </a:bodyPr>
          <a:lstStyle>
            <a:lvl1pPr>
              <a:defRPr lang="en-US" sz="3200" kern="1200" dirty="0">
                <a:solidFill>
                  <a:schemeClr val="accent2"/>
                </a:solidFill>
                <a:latin typeface="+mj-lt"/>
                <a:ea typeface="+mn-ea"/>
                <a:cs typeface="Arial" panose="020B0604020202020204" pitchFamily="34" charset="0"/>
              </a:defRPr>
            </a:lvl1pPr>
          </a:lstStyle>
          <a:p>
            <a:pPr marL="0" lvl="0" indent="0" algn="l" defTabSz="914400" rtl="0" eaLnBrk="1" latinLnBrk="0" hangingPunct="1">
              <a:lnSpc>
                <a:spcPct val="100000"/>
              </a:lnSpc>
              <a:spcBef>
                <a:spcPts val="1000"/>
              </a:spcBef>
              <a:buClr>
                <a:schemeClr val="bg2"/>
              </a:buClr>
              <a:buFont typeface="Arial" panose="020B0604020202020204" pitchFamily="34" charset="0"/>
              <a:buNone/>
            </a:pPr>
            <a:r>
              <a:rPr lang="en-US"/>
              <a:t>Click to edit Master title style</a:t>
            </a:r>
            <a:endParaRPr lang="en-US" dirty="0"/>
          </a:p>
        </p:txBody>
      </p:sp>
      <p:sp>
        <p:nvSpPr>
          <p:cNvPr id="3" name="Content Placeholder 2">
            <a:extLst>
              <a:ext uri="{FF2B5EF4-FFF2-40B4-BE49-F238E27FC236}">
                <a16:creationId xmlns:a16="http://schemas.microsoft.com/office/drawing/2014/main" id="{5924AEC9-035B-4B79-BC79-150C3D5F9132}"/>
              </a:ext>
            </a:extLst>
          </p:cNvPr>
          <p:cNvSpPr>
            <a:spLocks noGrp="1"/>
          </p:cNvSpPr>
          <p:nvPr>
            <p:ph idx="1"/>
          </p:nvPr>
        </p:nvSpPr>
        <p:spPr>
          <a:xfrm>
            <a:off x="6540910" y="2499852"/>
            <a:ext cx="4812890" cy="36697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D9981E-81FF-4E03-AA62-52D9D5E6AD5F}"/>
              </a:ext>
            </a:extLst>
          </p:cNvPr>
          <p:cNvSpPr>
            <a:spLocks noGrp="1"/>
          </p:cNvSpPr>
          <p:nvPr>
            <p:ph type="sldNum" sz="quarter" idx="12"/>
          </p:nvPr>
        </p:nvSpPr>
        <p:spPr/>
        <p:txBody>
          <a:bodyPr/>
          <a:lstStyle/>
          <a:p>
            <a:fld id="{9D38335F-CEF2-465E-BB88-92E0B85E7356}" type="slidenum">
              <a:rPr lang="en-US" smtClean="0"/>
              <a:t>‹#›</a:t>
            </a:fld>
            <a:endParaRPr lang="en-US"/>
          </a:p>
        </p:txBody>
      </p:sp>
    </p:spTree>
    <p:extLst>
      <p:ext uri="{BB962C8B-B14F-4D97-AF65-F5344CB8AC3E}">
        <p14:creationId xmlns:p14="http://schemas.microsoft.com/office/powerpoint/2010/main" val="647430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A7F20A-6837-45C7-88D9-4F0C1721BD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1BD3E2-3FC1-487E-A3CC-352ED57FF808}"/>
              </a:ext>
            </a:extLst>
          </p:cNvPr>
          <p:cNvSpPr>
            <a:spLocks noGrp="1"/>
          </p:cNvSpPr>
          <p:nvPr>
            <p:ph type="title"/>
          </p:nvPr>
        </p:nvSpPr>
        <p:spPr>
          <a:xfrm>
            <a:off x="5803490" y="1021428"/>
            <a:ext cx="5663382" cy="1325563"/>
          </a:xfrm>
        </p:spPr>
        <p:txBody>
          <a:bodyPr anchor="b">
            <a:normAutofit/>
          </a:bodyPr>
          <a:lstStyle>
            <a:lvl1pPr>
              <a:defRPr lang="en-US" sz="3200" kern="1200" dirty="0">
                <a:solidFill>
                  <a:schemeClr val="accent2"/>
                </a:solidFill>
                <a:latin typeface="+mj-lt"/>
                <a:ea typeface="+mn-ea"/>
                <a:cs typeface="Arial" panose="020B0604020202020204" pitchFamily="34" charset="0"/>
              </a:defRPr>
            </a:lvl1pPr>
          </a:lstStyle>
          <a:p>
            <a:pPr marL="0" lvl="0" indent="0" algn="l" defTabSz="914400" rtl="0" eaLnBrk="1" latinLnBrk="0" hangingPunct="1">
              <a:lnSpc>
                <a:spcPct val="100000"/>
              </a:lnSpc>
              <a:spcBef>
                <a:spcPts val="1000"/>
              </a:spcBef>
              <a:buClr>
                <a:schemeClr val="bg2"/>
              </a:buClr>
              <a:buFont typeface="Arial" panose="020B0604020202020204" pitchFamily="34" charset="0"/>
              <a:buNone/>
            </a:pPr>
            <a:r>
              <a:rPr lang="en-US"/>
              <a:t>Click to edit Master title style</a:t>
            </a:r>
            <a:endParaRPr lang="en-US" dirty="0"/>
          </a:p>
        </p:txBody>
      </p:sp>
      <p:sp>
        <p:nvSpPr>
          <p:cNvPr id="3" name="Content Placeholder 2">
            <a:extLst>
              <a:ext uri="{FF2B5EF4-FFF2-40B4-BE49-F238E27FC236}">
                <a16:creationId xmlns:a16="http://schemas.microsoft.com/office/drawing/2014/main" id="{5924AEC9-035B-4B79-BC79-150C3D5F9132}"/>
              </a:ext>
            </a:extLst>
          </p:cNvPr>
          <p:cNvSpPr>
            <a:spLocks noGrp="1"/>
          </p:cNvSpPr>
          <p:nvPr>
            <p:ph idx="1"/>
          </p:nvPr>
        </p:nvSpPr>
        <p:spPr>
          <a:xfrm>
            <a:off x="5803489" y="2499852"/>
            <a:ext cx="5663381" cy="36697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D9981E-81FF-4E03-AA62-52D9D5E6AD5F}"/>
              </a:ext>
            </a:extLst>
          </p:cNvPr>
          <p:cNvSpPr>
            <a:spLocks noGrp="1"/>
          </p:cNvSpPr>
          <p:nvPr>
            <p:ph type="sldNum" sz="quarter" idx="12"/>
          </p:nvPr>
        </p:nvSpPr>
        <p:spPr/>
        <p:txBody>
          <a:bodyPr/>
          <a:lstStyle/>
          <a:p>
            <a:fld id="{9D38335F-CEF2-465E-BB88-92E0B85E7356}" type="slidenum">
              <a:rPr lang="en-US" smtClean="0"/>
              <a:t>‹#›</a:t>
            </a:fld>
            <a:endParaRPr lang="en-US"/>
          </a:p>
        </p:txBody>
      </p:sp>
    </p:spTree>
    <p:extLst>
      <p:ext uri="{BB962C8B-B14F-4D97-AF65-F5344CB8AC3E}">
        <p14:creationId xmlns:p14="http://schemas.microsoft.com/office/powerpoint/2010/main" val="3564092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C86C9C-2934-4719-9629-E4E7EA69D4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1BD3E2-3FC1-487E-A3CC-352ED57FF808}"/>
              </a:ext>
            </a:extLst>
          </p:cNvPr>
          <p:cNvSpPr>
            <a:spLocks noGrp="1"/>
          </p:cNvSpPr>
          <p:nvPr>
            <p:ph type="title"/>
          </p:nvPr>
        </p:nvSpPr>
        <p:spPr>
          <a:xfrm>
            <a:off x="6540910" y="1021428"/>
            <a:ext cx="4812891" cy="1325563"/>
          </a:xfrm>
        </p:spPr>
        <p:txBody>
          <a:bodyPr anchor="b">
            <a:normAutofit/>
          </a:bodyPr>
          <a:lstStyle>
            <a:lvl1pPr>
              <a:defRPr lang="en-US" sz="3200" kern="1200" dirty="0">
                <a:solidFill>
                  <a:schemeClr val="accent2"/>
                </a:solidFill>
                <a:latin typeface="+mj-lt"/>
                <a:ea typeface="+mn-ea"/>
                <a:cs typeface="Arial" panose="020B0604020202020204" pitchFamily="34" charset="0"/>
              </a:defRPr>
            </a:lvl1pPr>
          </a:lstStyle>
          <a:p>
            <a:pPr marL="0" lvl="0" indent="0" algn="l" defTabSz="914400" rtl="0" eaLnBrk="1" latinLnBrk="0" hangingPunct="1">
              <a:lnSpc>
                <a:spcPct val="100000"/>
              </a:lnSpc>
              <a:spcBef>
                <a:spcPts val="1000"/>
              </a:spcBef>
              <a:buClr>
                <a:schemeClr val="bg2"/>
              </a:buClr>
              <a:buFont typeface="Arial" panose="020B0604020202020204" pitchFamily="34" charset="0"/>
              <a:buNone/>
            </a:pPr>
            <a:r>
              <a:rPr lang="en-US"/>
              <a:t>Click to edit Master title style</a:t>
            </a:r>
            <a:endParaRPr lang="en-US" dirty="0"/>
          </a:p>
        </p:txBody>
      </p:sp>
      <p:sp>
        <p:nvSpPr>
          <p:cNvPr id="3" name="Content Placeholder 2">
            <a:extLst>
              <a:ext uri="{FF2B5EF4-FFF2-40B4-BE49-F238E27FC236}">
                <a16:creationId xmlns:a16="http://schemas.microsoft.com/office/drawing/2014/main" id="{5924AEC9-035B-4B79-BC79-150C3D5F9132}"/>
              </a:ext>
            </a:extLst>
          </p:cNvPr>
          <p:cNvSpPr>
            <a:spLocks noGrp="1"/>
          </p:cNvSpPr>
          <p:nvPr>
            <p:ph idx="1"/>
          </p:nvPr>
        </p:nvSpPr>
        <p:spPr>
          <a:xfrm>
            <a:off x="6540910" y="2499852"/>
            <a:ext cx="4812890" cy="36697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D9981E-81FF-4E03-AA62-52D9D5E6AD5F}"/>
              </a:ext>
            </a:extLst>
          </p:cNvPr>
          <p:cNvSpPr>
            <a:spLocks noGrp="1"/>
          </p:cNvSpPr>
          <p:nvPr>
            <p:ph type="sldNum" sz="quarter" idx="12"/>
          </p:nvPr>
        </p:nvSpPr>
        <p:spPr/>
        <p:txBody>
          <a:bodyPr/>
          <a:lstStyle/>
          <a:p>
            <a:fld id="{9D38335F-CEF2-465E-BB88-92E0B85E7356}" type="slidenum">
              <a:rPr lang="en-US" smtClean="0"/>
              <a:t>‹#›</a:t>
            </a:fld>
            <a:endParaRPr lang="en-US"/>
          </a:p>
        </p:txBody>
      </p:sp>
    </p:spTree>
    <p:extLst>
      <p:ext uri="{BB962C8B-B14F-4D97-AF65-F5344CB8AC3E}">
        <p14:creationId xmlns:p14="http://schemas.microsoft.com/office/powerpoint/2010/main" val="292334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38BC3-91B8-41B2-9BC1-99F8DA95F3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1BD3E2-3FC1-487E-A3CC-352ED57FF808}"/>
              </a:ext>
            </a:extLst>
          </p:cNvPr>
          <p:cNvSpPr>
            <a:spLocks noGrp="1"/>
          </p:cNvSpPr>
          <p:nvPr>
            <p:ph type="title"/>
          </p:nvPr>
        </p:nvSpPr>
        <p:spPr>
          <a:xfrm>
            <a:off x="818531" y="1021428"/>
            <a:ext cx="6083715" cy="1325563"/>
          </a:xfrm>
        </p:spPr>
        <p:txBody>
          <a:bodyPr anchor="b">
            <a:normAutofit/>
          </a:bodyPr>
          <a:lstStyle>
            <a:lvl1pPr>
              <a:defRPr lang="en-US" sz="3200" kern="1200" dirty="0">
                <a:solidFill>
                  <a:schemeClr val="accent2"/>
                </a:solidFill>
                <a:latin typeface="+mj-lt"/>
                <a:ea typeface="+mn-ea"/>
                <a:cs typeface="Arial" panose="020B0604020202020204" pitchFamily="34" charset="0"/>
              </a:defRPr>
            </a:lvl1pPr>
          </a:lstStyle>
          <a:p>
            <a:pPr marL="0" lvl="0" indent="0" algn="l" defTabSz="914400" rtl="0" eaLnBrk="1" latinLnBrk="0" hangingPunct="1">
              <a:lnSpc>
                <a:spcPct val="100000"/>
              </a:lnSpc>
              <a:spcBef>
                <a:spcPts val="1000"/>
              </a:spcBef>
              <a:buClr>
                <a:schemeClr val="bg2"/>
              </a:buClr>
              <a:buFont typeface="Arial" panose="020B0604020202020204" pitchFamily="34" charset="0"/>
              <a:buNone/>
            </a:pPr>
            <a:r>
              <a:rPr lang="en-US"/>
              <a:t>Click to edit Master title style</a:t>
            </a:r>
            <a:endParaRPr lang="en-US" dirty="0"/>
          </a:p>
        </p:txBody>
      </p:sp>
      <p:sp>
        <p:nvSpPr>
          <p:cNvPr id="3" name="Content Placeholder 2">
            <a:extLst>
              <a:ext uri="{FF2B5EF4-FFF2-40B4-BE49-F238E27FC236}">
                <a16:creationId xmlns:a16="http://schemas.microsoft.com/office/drawing/2014/main" id="{5924AEC9-035B-4B79-BC79-150C3D5F9132}"/>
              </a:ext>
            </a:extLst>
          </p:cNvPr>
          <p:cNvSpPr>
            <a:spLocks noGrp="1"/>
          </p:cNvSpPr>
          <p:nvPr>
            <p:ph idx="1"/>
          </p:nvPr>
        </p:nvSpPr>
        <p:spPr>
          <a:xfrm>
            <a:off x="818531" y="2499852"/>
            <a:ext cx="6083714" cy="36697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D9981E-81FF-4E03-AA62-52D9D5E6AD5F}"/>
              </a:ext>
            </a:extLst>
          </p:cNvPr>
          <p:cNvSpPr>
            <a:spLocks noGrp="1"/>
          </p:cNvSpPr>
          <p:nvPr>
            <p:ph type="sldNum" sz="quarter" idx="12"/>
          </p:nvPr>
        </p:nvSpPr>
        <p:spPr/>
        <p:txBody>
          <a:bodyPr/>
          <a:lstStyle/>
          <a:p>
            <a:fld id="{9D38335F-CEF2-465E-BB88-92E0B85E7356}" type="slidenum">
              <a:rPr lang="en-US" smtClean="0"/>
              <a:t>‹#›</a:t>
            </a:fld>
            <a:endParaRPr lang="en-US"/>
          </a:p>
        </p:txBody>
      </p:sp>
    </p:spTree>
    <p:extLst>
      <p:ext uri="{BB962C8B-B14F-4D97-AF65-F5344CB8AC3E}">
        <p14:creationId xmlns:p14="http://schemas.microsoft.com/office/powerpoint/2010/main" val="3355892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3310C-05F9-4F77-B503-045CBF67A3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1BD3E2-3FC1-487E-A3CC-352ED57FF808}"/>
              </a:ext>
            </a:extLst>
          </p:cNvPr>
          <p:cNvSpPr>
            <a:spLocks noGrp="1"/>
          </p:cNvSpPr>
          <p:nvPr>
            <p:ph type="title"/>
          </p:nvPr>
        </p:nvSpPr>
        <p:spPr>
          <a:xfrm>
            <a:off x="818531" y="1021428"/>
            <a:ext cx="5692883" cy="1325563"/>
          </a:xfrm>
        </p:spPr>
        <p:txBody>
          <a:bodyPr anchor="b">
            <a:normAutofit/>
          </a:bodyPr>
          <a:lstStyle>
            <a:lvl1pPr>
              <a:defRPr lang="en-US" sz="3200" kern="1200" dirty="0">
                <a:solidFill>
                  <a:schemeClr val="accent2"/>
                </a:solidFill>
                <a:latin typeface="+mj-lt"/>
                <a:ea typeface="+mn-ea"/>
                <a:cs typeface="Arial" panose="020B0604020202020204" pitchFamily="34" charset="0"/>
              </a:defRPr>
            </a:lvl1pPr>
          </a:lstStyle>
          <a:p>
            <a:pPr marL="0" lvl="0" indent="0" algn="l" defTabSz="914400" rtl="0" eaLnBrk="1" latinLnBrk="0" hangingPunct="1">
              <a:lnSpc>
                <a:spcPct val="100000"/>
              </a:lnSpc>
              <a:spcBef>
                <a:spcPts val="1000"/>
              </a:spcBef>
              <a:buClr>
                <a:schemeClr val="bg2"/>
              </a:buClr>
              <a:buFont typeface="Arial" panose="020B0604020202020204" pitchFamily="34" charset="0"/>
              <a:buNone/>
            </a:pPr>
            <a:r>
              <a:rPr lang="en-US"/>
              <a:t>Click to edit Master title style</a:t>
            </a:r>
            <a:endParaRPr lang="en-US" dirty="0"/>
          </a:p>
        </p:txBody>
      </p:sp>
      <p:sp>
        <p:nvSpPr>
          <p:cNvPr id="3" name="Content Placeholder 2">
            <a:extLst>
              <a:ext uri="{FF2B5EF4-FFF2-40B4-BE49-F238E27FC236}">
                <a16:creationId xmlns:a16="http://schemas.microsoft.com/office/drawing/2014/main" id="{5924AEC9-035B-4B79-BC79-150C3D5F9132}"/>
              </a:ext>
            </a:extLst>
          </p:cNvPr>
          <p:cNvSpPr>
            <a:spLocks noGrp="1"/>
          </p:cNvSpPr>
          <p:nvPr>
            <p:ph idx="1"/>
          </p:nvPr>
        </p:nvSpPr>
        <p:spPr>
          <a:xfrm>
            <a:off x="818531" y="2499852"/>
            <a:ext cx="5692882" cy="36697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D9981E-81FF-4E03-AA62-52D9D5E6AD5F}"/>
              </a:ext>
            </a:extLst>
          </p:cNvPr>
          <p:cNvSpPr>
            <a:spLocks noGrp="1"/>
          </p:cNvSpPr>
          <p:nvPr>
            <p:ph type="sldNum" sz="quarter" idx="12"/>
          </p:nvPr>
        </p:nvSpPr>
        <p:spPr/>
        <p:txBody>
          <a:bodyPr/>
          <a:lstStyle/>
          <a:p>
            <a:fld id="{9D38335F-CEF2-465E-BB88-92E0B85E7356}" type="slidenum">
              <a:rPr lang="en-US" smtClean="0"/>
              <a:t>‹#›</a:t>
            </a:fld>
            <a:endParaRPr lang="en-US"/>
          </a:p>
        </p:txBody>
      </p:sp>
    </p:spTree>
    <p:extLst>
      <p:ext uri="{BB962C8B-B14F-4D97-AF65-F5344CB8AC3E}">
        <p14:creationId xmlns:p14="http://schemas.microsoft.com/office/powerpoint/2010/main" val="391433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ED446D-3FE6-4409-9B1B-9D8672E81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1BD3E2-3FC1-487E-A3CC-352ED57FF808}"/>
              </a:ext>
            </a:extLst>
          </p:cNvPr>
          <p:cNvSpPr>
            <a:spLocks noGrp="1"/>
          </p:cNvSpPr>
          <p:nvPr>
            <p:ph type="title"/>
          </p:nvPr>
        </p:nvSpPr>
        <p:spPr>
          <a:xfrm>
            <a:off x="818531" y="1021428"/>
            <a:ext cx="10618843" cy="1325563"/>
          </a:xfrm>
        </p:spPr>
        <p:txBody>
          <a:bodyPr anchor="b">
            <a:normAutofit/>
          </a:bodyPr>
          <a:lstStyle>
            <a:lvl1pPr>
              <a:defRPr lang="en-US" sz="3200" kern="1200" dirty="0">
                <a:solidFill>
                  <a:schemeClr val="accent2"/>
                </a:solidFill>
                <a:latin typeface="+mj-lt"/>
                <a:ea typeface="+mn-ea"/>
                <a:cs typeface="Arial" panose="020B0604020202020204" pitchFamily="34" charset="0"/>
              </a:defRPr>
            </a:lvl1pPr>
          </a:lstStyle>
          <a:p>
            <a:pPr marL="0" lvl="0" indent="0" algn="l" defTabSz="914400" rtl="0" eaLnBrk="1" latinLnBrk="0" hangingPunct="1">
              <a:lnSpc>
                <a:spcPct val="100000"/>
              </a:lnSpc>
              <a:spcBef>
                <a:spcPts val="1000"/>
              </a:spcBef>
              <a:buClr>
                <a:schemeClr val="bg2"/>
              </a:buClr>
              <a:buFont typeface="Arial" panose="020B0604020202020204" pitchFamily="34" charset="0"/>
              <a:buNone/>
            </a:pPr>
            <a:r>
              <a:rPr lang="en-US"/>
              <a:t>Click to edit Master title style</a:t>
            </a:r>
            <a:endParaRPr lang="en-US" dirty="0"/>
          </a:p>
        </p:txBody>
      </p:sp>
      <p:sp>
        <p:nvSpPr>
          <p:cNvPr id="3" name="Content Placeholder 2">
            <a:extLst>
              <a:ext uri="{FF2B5EF4-FFF2-40B4-BE49-F238E27FC236}">
                <a16:creationId xmlns:a16="http://schemas.microsoft.com/office/drawing/2014/main" id="{5924AEC9-035B-4B79-BC79-150C3D5F9132}"/>
              </a:ext>
            </a:extLst>
          </p:cNvPr>
          <p:cNvSpPr>
            <a:spLocks noGrp="1"/>
          </p:cNvSpPr>
          <p:nvPr>
            <p:ph idx="1"/>
          </p:nvPr>
        </p:nvSpPr>
        <p:spPr>
          <a:xfrm>
            <a:off x="818530" y="2499852"/>
            <a:ext cx="10618841" cy="36697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D9981E-81FF-4E03-AA62-52D9D5E6AD5F}"/>
              </a:ext>
            </a:extLst>
          </p:cNvPr>
          <p:cNvSpPr>
            <a:spLocks noGrp="1"/>
          </p:cNvSpPr>
          <p:nvPr>
            <p:ph type="sldNum" sz="quarter" idx="12"/>
          </p:nvPr>
        </p:nvSpPr>
        <p:spPr/>
        <p:txBody>
          <a:bodyPr/>
          <a:lstStyle/>
          <a:p>
            <a:fld id="{9D38335F-CEF2-465E-BB88-92E0B85E7356}" type="slidenum">
              <a:rPr lang="en-US" smtClean="0"/>
              <a:t>‹#›</a:t>
            </a:fld>
            <a:endParaRPr lang="en-US"/>
          </a:p>
        </p:txBody>
      </p:sp>
    </p:spTree>
    <p:extLst>
      <p:ext uri="{BB962C8B-B14F-4D97-AF65-F5344CB8AC3E}">
        <p14:creationId xmlns:p14="http://schemas.microsoft.com/office/powerpoint/2010/main" val="954582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8A7DB0-DF8D-4843-93F2-20D5DD0F6E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1BD3E2-3FC1-487E-A3CC-352ED57FF808}"/>
              </a:ext>
            </a:extLst>
          </p:cNvPr>
          <p:cNvSpPr>
            <a:spLocks noGrp="1"/>
          </p:cNvSpPr>
          <p:nvPr>
            <p:ph type="title"/>
          </p:nvPr>
        </p:nvSpPr>
        <p:spPr>
          <a:xfrm>
            <a:off x="818531" y="1021428"/>
            <a:ext cx="10618843" cy="1325563"/>
          </a:xfrm>
        </p:spPr>
        <p:txBody>
          <a:bodyPr anchor="b">
            <a:normAutofit/>
          </a:bodyPr>
          <a:lstStyle>
            <a:lvl1pPr>
              <a:defRPr lang="en-US" sz="3200" kern="1200" dirty="0">
                <a:solidFill>
                  <a:schemeClr val="accent2"/>
                </a:solidFill>
                <a:latin typeface="+mj-lt"/>
                <a:ea typeface="+mn-ea"/>
                <a:cs typeface="Arial" panose="020B0604020202020204" pitchFamily="34" charset="0"/>
              </a:defRPr>
            </a:lvl1pPr>
          </a:lstStyle>
          <a:p>
            <a:pPr marL="0" lvl="0" indent="0" algn="l" defTabSz="914400" rtl="0" eaLnBrk="1" latinLnBrk="0" hangingPunct="1">
              <a:lnSpc>
                <a:spcPct val="100000"/>
              </a:lnSpc>
              <a:spcBef>
                <a:spcPts val="1000"/>
              </a:spcBef>
              <a:buClr>
                <a:schemeClr val="bg2"/>
              </a:buClr>
              <a:buFont typeface="Arial" panose="020B0604020202020204" pitchFamily="34" charset="0"/>
              <a:buNone/>
            </a:pPr>
            <a:r>
              <a:rPr lang="en-US"/>
              <a:t>Click to edit Master title style</a:t>
            </a:r>
            <a:endParaRPr lang="en-US" dirty="0"/>
          </a:p>
        </p:txBody>
      </p:sp>
      <p:sp>
        <p:nvSpPr>
          <p:cNvPr id="3" name="Content Placeholder 2">
            <a:extLst>
              <a:ext uri="{FF2B5EF4-FFF2-40B4-BE49-F238E27FC236}">
                <a16:creationId xmlns:a16="http://schemas.microsoft.com/office/drawing/2014/main" id="{5924AEC9-035B-4B79-BC79-150C3D5F9132}"/>
              </a:ext>
            </a:extLst>
          </p:cNvPr>
          <p:cNvSpPr>
            <a:spLocks noGrp="1"/>
          </p:cNvSpPr>
          <p:nvPr>
            <p:ph idx="1"/>
          </p:nvPr>
        </p:nvSpPr>
        <p:spPr>
          <a:xfrm>
            <a:off x="818530" y="2499852"/>
            <a:ext cx="10618841" cy="36697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D9981E-81FF-4E03-AA62-52D9D5E6AD5F}"/>
              </a:ext>
            </a:extLst>
          </p:cNvPr>
          <p:cNvSpPr>
            <a:spLocks noGrp="1"/>
          </p:cNvSpPr>
          <p:nvPr>
            <p:ph type="sldNum" sz="quarter" idx="12"/>
          </p:nvPr>
        </p:nvSpPr>
        <p:spPr/>
        <p:txBody>
          <a:bodyPr/>
          <a:lstStyle/>
          <a:p>
            <a:fld id="{9D38335F-CEF2-465E-BB88-92E0B85E7356}" type="slidenum">
              <a:rPr lang="en-US" smtClean="0"/>
              <a:t>‹#›</a:t>
            </a:fld>
            <a:endParaRPr lang="en-US"/>
          </a:p>
        </p:txBody>
      </p:sp>
    </p:spTree>
    <p:extLst>
      <p:ext uri="{BB962C8B-B14F-4D97-AF65-F5344CB8AC3E}">
        <p14:creationId xmlns:p14="http://schemas.microsoft.com/office/powerpoint/2010/main" val="1992414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2307F7-A60E-4B19-BA82-E65513E3A2A5}"/>
              </a:ext>
            </a:extLst>
          </p:cNvPr>
          <p:cNvSpPr/>
          <p:nvPr userDrawn="1"/>
        </p:nvSpPr>
        <p:spPr>
          <a:xfrm>
            <a:off x="6518583" y="2433342"/>
            <a:ext cx="5667875" cy="4432971"/>
          </a:xfrm>
          <a:prstGeom prst="rect">
            <a:avLst/>
          </a:prstGeom>
          <a:blipFill dpi="0" rotWithShape="1">
            <a:blip r:embed="rId24"/>
            <a:srcRect/>
            <a:stretch>
              <a:fillRect l="1" r="-32538" b="-52598"/>
            </a:stretch>
          </a:blipFill>
          <a:ln>
            <a:noFill/>
          </a:ln>
          <a:effectLst>
            <a:outerShdw blurRad="711200" dir="21120000" sx="98000" sy="98000" algn="br" rotWithShape="0">
              <a:schemeClr val="bg1">
                <a:lumMod val="6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Placeholder 1">
            <a:extLst>
              <a:ext uri="{FF2B5EF4-FFF2-40B4-BE49-F238E27FC236}">
                <a16:creationId xmlns:a16="http://schemas.microsoft.com/office/drawing/2014/main" id="{66FEDBE7-D17F-4F4A-9E71-ADB61914A1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FFDC39-A75E-4A60-B1D8-025EA407B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9964689-CAF9-408E-9258-032A950709EF}"/>
              </a:ext>
            </a:extLst>
          </p:cNvPr>
          <p:cNvSpPr>
            <a:spLocks noGrp="1"/>
          </p:cNvSpPr>
          <p:nvPr>
            <p:ph type="sldNum" sz="quarter" idx="4"/>
          </p:nvPr>
        </p:nvSpPr>
        <p:spPr>
          <a:xfrm>
            <a:off x="299885" y="6310312"/>
            <a:ext cx="2743200" cy="365125"/>
          </a:xfrm>
          <a:prstGeom prst="rect">
            <a:avLst/>
          </a:prstGeom>
        </p:spPr>
        <p:txBody>
          <a:bodyPr vert="horz" lIns="91440" tIns="45720" rIns="91440" bIns="45720" rtlCol="0" anchor="ctr"/>
          <a:lstStyle>
            <a:lvl1pPr algn="l">
              <a:defRPr sz="1200">
                <a:solidFill>
                  <a:srgbClr val="A2A2A2"/>
                </a:solidFill>
              </a:defRPr>
            </a:lvl1pPr>
          </a:lstStyle>
          <a:p>
            <a:fld id="{9D38335F-CEF2-465E-BB88-92E0B85E7356}" type="slidenum">
              <a:rPr lang="en-US" smtClean="0"/>
              <a:pPr/>
              <a:t>‹#›</a:t>
            </a:fld>
            <a:endParaRPr lang="en-US"/>
          </a:p>
        </p:txBody>
      </p:sp>
    </p:spTree>
    <p:extLst>
      <p:ext uri="{BB962C8B-B14F-4D97-AF65-F5344CB8AC3E}">
        <p14:creationId xmlns:p14="http://schemas.microsoft.com/office/powerpoint/2010/main" val="318999718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8" r:id="rId3"/>
    <p:sldLayoutId id="2147483659" r:id="rId4"/>
    <p:sldLayoutId id="2147483660" r:id="rId5"/>
    <p:sldLayoutId id="2147483661" r:id="rId6"/>
    <p:sldLayoutId id="2147483662" r:id="rId7"/>
    <p:sldLayoutId id="2147483671" r:id="rId8"/>
    <p:sldLayoutId id="2147483672" r:id="rId9"/>
    <p:sldLayoutId id="2147483650" r:id="rId10"/>
    <p:sldLayoutId id="2147483652" r:id="rId11"/>
    <p:sldLayoutId id="2147483653" r:id="rId12"/>
    <p:sldLayoutId id="2147483654" r:id="rId13"/>
    <p:sldLayoutId id="2147483655"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000" kern="1200">
          <a:solidFill>
            <a:srgbClr val="FB3254"/>
          </a:solidFill>
          <a:latin typeface="Verdana" panose="020B0604030504040204" pitchFamily="34" charset="0"/>
          <a:ea typeface="Verdana" panose="020B0604030504040204" pitchFamily="34" charset="0"/>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FB322C"/>
        </a:buClr>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B322C"/>
        </a:buClr>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B322C"/>
        </a:buClr>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B322C"/>
        </a:buClr>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B322C"/>
        </a:buClr>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desh2608.github.io/2020-01-08-transformer-asr/" TargetMode="External"/><Relationship Id="rId2" Type="http://schemas.openxmlformats.org/officeDocument/2006/relationships/hyperlink" Target="http://nlp.seas.harvard.edu/2018/04/03/attention.html"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70A6-7082-4854-BD97-ACC7B66D4D4A}"/>
              </a:ext>
            </a:extLst>
          </p:cNvPr>
          <p:cNvSpPr>
            <a:spLocks noGrp="1"/>
          </p:cNvSpPr>
          <p:nvPr>
            <p:ph type="ctrTitle"/>
          </p:nvPr>
        </p:nvSpPr>
        <p:spPr/>
        <p:txBody>
          <a:bodyPr/>
          <a:lstStyle/>
          <a:p>
            <a:r>
              <a:rPr lang="en-US" dirty="0"/>
              <a:t>End-to-End Deep Learning Speech Recognition Platform</a:t>
            </a:r>
          </a:p>
        </p:txBody>
      </p:sp>
      <p:sp>
        <p:nvSpPr>
          <p:cNvPr id="3" name="Subtitle 2">
            <a:extLst>
              <a:ext uri="{FF2B5EF4-FFF2-40B4-BE49-F238E27FC236}">
                <a16:creationId xmlns:a16="http://schemas.microsoft.com/office/drawing/2014/main" id="{BC709699-5EC4-46B1-BD82-C8F5A4318A29}"/>
              </a:ext>
            </a:extLst>
          </p:cNvPr>
          <p:cNvSpPr>
            <a:spLocks noGrp="1"/>
          </p:cNvSpPr>
          <p:nvPr>
            <p:ph type="subTitle" idx="1"/>
          </p:nvPr>
        </p:nvSpPr>
        <p:spPr/>
        <p:txBody>
          <a:bodyPr/>
          <a:lstStyle/>
          <a:p>
            <a:r>
              <a:rPr lang="en-US" dirty="0"/>
              <a:t>Stanislav </a:t>
            </a:r>
            <a:r>
              <a:rPr lang="en-US" dirty="0" err="1"/>
              <a:t>Barabanov</a:t>
            </a:r>
            <a:r>
              <a:rPr lang="en-US" dirty="0"/>
              <a:t>, Vladimir Kleiner</a:t>
            </a:r>
          </a:p>
        </p:txBody>
      </p:sp>
      <p:sp>
        <p:nvSpPr>
          <p:cNvPr id="4" name="Subtitle 2">
            <a:extLst>
              <a:ext uri="{FF2B5EF4-FFF2-40B4-BE49-F238E27FC236}">
                <a16:creationId xmlns:a16="http://schemas.microsoft.com/office/drawing/2014/main" id="{E1E86589-233C-4E99-8374-4A40E7F72309}"/>
              </a:ext>
            </a:extLst>
          </p:cNvPr>
          <p:cNvSpPr txBox="1">
            <a:spLocks/>
          </p:cNvSpPr>
          <p:nvPr/>
        </p:nvSpPr>
        <p:spPr>
          <a:xfrm>
            <a:off x="587478" y="6363928"/>
            <a:ext cx="9144000" cy="42770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FB322C"/>
              </a:buClr>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500"/>
              </a:spcBef>
              <a:buClr>
                <a:srgbClr val="FB322C"/>
              </a:buClr>
              <a:buFont typeface="Arial" panose="020B0604020202020204" pitchFamily="34" charset="0"/>
              <a:buNone/>
              <a:defRPr sz="2000" kern="1200">
                <a:solidFill>
                  <a:srgbClr val="606060"/>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100000"/>
              </a:lnSpc>
              <a:spcBef>
                <a:spcPts val="500"/>
              </a:spcBef>
              <a:buClr>
                <a:srgbClr val="FB322C"/>
              </a:buClr>
              <a:buFont typeface="Arial" panose="020B0604020202020204" pitchFamily="34" charset="0"/>
              <a:buNone/>
              <a:defRPr sz="1800" kern="1200">
                <a:solidFill>
                  <a:srgbClr val="606060"/>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100000"/>
              </a:lnSpc>
              <a:spcBef>
                <a:spcPts val="500"/>
              </a:spcBef>
              <a:buClr>
                <a:srgbClr val="FB322C"/>
              </a:buClr>
              <a:buFont typeface="Arial" panose="020B0604020202020204" pitchFamily="34" charset="0"/>
              <a:buNone/>
              <a:defRPr sz="1600" kern="1200">
                <a:solidFill>
                  <a:srgbClr val="606060"/>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100000"/>
              </a:lnSpc>
              <a:spcBef>
                <a:spcPts val="500"/>
              </a:spcBef>
              <a:buClr>
                <a:srgbClr val="FB322C"/>
              </a:buClr>
              <a:buFont typeface="Arial" panose="020B0604020202020204" pitchFamily="34" charset="0"/>
              <a:buNone/>
              <a:defRPr sz="1600" kern="1200">
                <a:solidFill>
                  <a:srgbClr val="606060"/>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Supervisors: </a:t>
            </a:r>
            <a:r>
              <a:rPr lang="en-US" dirty="0" err="1"/>
              <a:t>Omri</a:t>
            </a:r>
            <a:r>
              <a:rPr lang="en-US" dirty="0"/>
              <a:t> </a:t>
            </a:r>
            <a:r>
              <a:rPr lang="en-US" dirty="0" err="1"/>
              <a:t>Allouche</a:t>
            </a:r>
            <a:r>
              <a:rPr lang="en-US" dirty="0"/>
              <a:t>, </a:t>
            </a:r>
            <a:r>
              <a:rPr lang="en-US" dirty="0" err="1"/>
              <a:t>Shua</a:t>
            </a:r>
            <a:r>
              <a:rPr lang="en-US" dirty="0"/>
              <a:t> </a:t>
            </a:r>
            <a:r>
              <a:rPr lang="en-US" dirty="0" err="1"/>
              <a:t>Dissen</a:t>
            </a:r>
            <a:r>
              <a:rPr lang="en-US" dirty="0"/>
              <a:t>, </a:t>
            </a:r>
            <a:r>
              <a:rPr lang="en-US" dirty="0" err="1"/>
              <a:t>Aliaksei</a:t>
            </a:r>
            <a:r>
              <a:rPr lang="en-US" dirty="0"/>
              <a:t> </a:t>
            </a:r>
            <a:r>
              <a:rPr lang="en-US" dirty="0" err="1"/>
              <a:t>Kolesau</a:t>
            </a:r>
            <a:r>
              <a:rPr lang="en-US" dirty="0"/>
              <a:t>   </a:t>
            </a:r>
          </a:p>
        </p:txBody>
      </p:sp>
    </p:spTree>
    <p:extLst>
      <p:ext uri="{BB962C8B-B14F-4D97-AF65-F5344CB8AC3E}">
        <p14:creationId xmlns:p14="http://schemas.microsoft.com/office/powerpoint/2010/main" val="1201990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C290-E7AC-4ECF-B2FA-317A693E36E2}"/>
              </a:ext>
            </a:extLst>
          </p:cNvPr>
          <p:cNvSpPr>
            <a:spLocks noGrp="1"/>
          </p:cNvSpPr>
          <p:nvPr>
            <p:ph type="title"/>
          </p:nvPr>
        </p:nvSpPr>
        <p:spPr>
          <a:xfrm>
            <a:off x="505023" y="383261"/>
            <a:ext cx="10618843" cy="820435"/>
          </a:xfrm>
        </p:spPr>
        <p:txBody>
          <a:bodyPr>
            <a:normAutofit/>
          </a:bodyPr>
          <a:lstStyle/>
          <a:p>
            <a:r>
              <a:rPr lang="en-US" dirty="0"/>
              <a:t>Modelling pipeline</a:t>
            </a:r>
            <a:endParaRPr lang="en-IL" dirty="0"/>
          </a:p>
        </p:txBody>
      </p:sp>
      <p:graphicFrame>
        <p:nvGraphicFramePr>
          <p:cNvPr id="6" name="Content Placeholder 5">
            <a:extLst>
              <a:ext uri="{FF2B5EF4-FFF2-40B4-BE49-F238E27FC236}">
                <a16:creationId xmlns:a16="http://schemas.microsoft.com/office/drawing/2014/main" id="{03513385-3D40-48CB-8FA4-D8C760D2D290}"/>
              </a:ext>
            </a:extLst>
          </p:cNvPr>
          <p:cNvGraphicFramePr>
            <a:graphicFrameLocks noGrp="1"/>
          </p:cNvGraphicFramePr>
          <p:nvPr>
            <p:ph idx="1"/>
            <p:extLst>
              <p:ext uri="{D42A27DB-BD31-4B8C-83A1-F6EECF244321}">
                <p14:modId xmlns:p14="http://schemas.microsoft.com/office/powerpoint/2010/main" val="1151693522"/>
              </p:ext>
            </p:extLst>
          </p:nvPr>
        </p:nvGraphicFramePr>
        <p:xfrm>
          <a:off x="300013" y="1367161"/>
          <a:ext cx="11508810" cy="5107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1728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0CB5-1373-44A6-877D-57EDB16048CB}"/>
              </a:ext>
            </a:extLst>
          </p:cNvPr>
          <p:cNvSpPr>
            <a:spLocks noGrp="1"/>
          </p:cNvSpPr>
          <p:nvPr>
            <p:ph type="title"/>
          </p:nvPr>
        </p:nvSpPr>
        <p:spPr>
          <a:xfrm>
            <a:off x="583400" y="284727"/>
            <a:ext cx="10618843" cy="807372"/>
          </a:xfrm>
        </p:spPr>
        <p:txBody>
          <a:bodyPr/>
          <a:lstStyle/>
          <a:p>
            <a:r>
              <a:rPr lang="en-US" dirty="0"/>
              <a:t>Data preparation and feature extraction</a:t>
            </a:r>
          </a:p>
        </p:txBody>
      </p:sp>
      <p:sp>
        <p:nvSpPr>
          <p:cNvPr id="3" name="Content Placeholder 2">
            <a:extLst>
              <a:ext uri="{FF2B5EF4-FFF2-40B4-BE49-F238E27FC236}">
                <a16:creationId xmlns:a16="http://schemas.microsoft.com/office/drawing/2014/main" id="{7903EE2A-647F-40A8-BE07-BE13F4BD4E84}"/>
              </a:ext>
            </a:extLst>
          </p:cNvPr>
          <p:cNvSpPr>
            <a:spLocks noGrp="1"/>
          </p:cNvSpPr>
          <p:nvPr>
            <p:ph idx="1"/>
          </p:nvPr>
        </p:nvSpPr>
        <p:spPr>
          <a:xfrm>
            <a:off x="583402" y="1436914"/>
            <a:ext cx="8469158" cy="2508069"/>
          </a:xfrm>
        </p:spPr>
        <p:txBody>
          <a:bodyPr>
            <a:normAutofit fontScale="92500" lnSpcReduction="20000"/>
          </a:bodyPr>
          <a:lstStyle/>
          <a:p>
            <a:r>
              <a:rPr lang="en-US" dirty="0"/>
              <a:t>Text preprocessing</a:t>
            </a:r>
            <a:br>
              <a:rPr lang="en-US" dirty="0"/>
            </a:br>
            <a:r>
              <a:rPr lang="en-US" dirty="0"/>
              <a:t>	</a:t>
            </a:r>
            <a:r>
              <a:rPr lang="en-US" sz="1600" dirty="0"/>
              <a:t>1. Lowering text</a:t>
            </a:r>
            <a:br>
              <a:rPr lang="en-US" sz="1600" dirty="0"/>
            </a:br>
            <a:r>
              <a:rPr lang="en-US" sz="1600" dirty="0"/>
              <a:t>	2. Removing special characters</a:t>
            </a:r>
            <a:br>
              <a:rPr lang="en-US" sz="1600" dirty="0"/>
            </a:br>
            <a:r>
              <a:rPr lang="en-US" sz="1600" dirty="0"/>
              <a:t>	3. Encoding digits/numbers into words</a:t>
            </a:r>
          </a:p>
          <a:p>
            <a:r>
              <a:rPr lang="en-US" dirty="0"/>
              <a:t>Audio preprocessing (features)</a:t>
            </a:r>
            <a:br>
              <a:rPr lang="en-US" dirty="0"/>
            </a:br>
            <a:r>
              <a:rPr lang="en-US" sz="1600" dirty="0"/>
              <a:t>1. Signal normalization</a:t>
            </a:r>
            <a:br>
              <a:rPr lang="en-US" sz="1600" dirty="0"/>
            </a:br>
            <a:r>
              <a:rPr lang="en-US" sz="1600" dirty="0"/>
              <a:t>2. Framing – typically 25 </a:t>
            </a:r>
            <a:r>
              <a:rPr lang="en-US" sz="1600" dirty="0" err="1"/>
              <a:t>ms</a:t>
            </a:r>
            <a:r>
              <a:rPr lang="en-US" sz="1600" dirty="0"/>
              <a:t> frames with 10ms shift </a:t>
            </a:r>
            <a:br>
              <a:rPr lang="en-US" sz="1600" dirty="0"/>
            </a:br>
            <a:r>
              <a:rPr lang="en-US" sz="1600" dirty="0"/>
              <a:t>3. log-compressed </a:t>
            </a:r>
            <a:r>
              <a:rPr lang="en-US" sz="1600" dirty="0" err="1"/>
              <a:t>filterbank</a:t>
            </a:r>
            <a:r>
              <a:rPr lang="en-US" sz="1600" dirty="0"/>
              <a:t>, “log-</a:t>
            </a:r>
            <a:r>
              <a:rPr lang="en-US" sz="1600" dirty="0" err="1"/>
              <a:t>mel</a:t>
            </a:r>
            <a:r>
              <a:rPr lang="en-US" sz="1600" dirty="0"/>
              <a:t>-</a:t>
            </a:r>
            <a:r>
              <a:rPr lang="en-US" sz="1600" dirty="0" err="1"/>
              <a:t>filterbank</a:t>
            </a:r>
            <a:r>
              <a:rPr lang="en-US" sz="1600" dirty="0"/>
              <a:t>” (motivated by the auditory system ) </a:t>
            </a:r>
            <a:br>
              <a:rPr lang="en-US" sz="1800" dirty="0"/>
            </a:br>
            <a:endParaRPr lang="en-US" sz="1800" dirty="0"/>
          </a:p>
        </p:txBody>
      </p:sp>
      <p:pic>
        <p:nvPicPr>
          <p:cNvPr id="6" name="Picture 5">
            <a:extLst>
              <a:ext uri="{FF2B5EF4-FFF2-40B4-BE49-F238E27FC236}">
                <a16:creationId xmlns:a16="http://schemas.microsoft.com/office/drawing/2014/main" id="{CD1F015B-EC14-4BD8-B9EC-73D0E4AAD15A}"/>
              </a:ext>
            </a:extLst>
          </p:cNvPr>
          <p:cNvPicPr>
            <a:picLocks noChangeAspect="1"/>
          </p:cNvPicPr>
          <p:nvPr/>
        </p:nvPicPr>
        <p:blipFill>
          <a:blip r:embed="rId2"/>
          <a:stretch>
            <a:fillRect/>
          </a:stretch>
        </p:blipFill>
        <p:spPr>
          <a:xfrm>
            <a:off x="819332" y="3837074"/>
            <a:ext cx="3073884" cy="1531344"/>
          </a:xfrm>
          <a:prstGeom prst="rect">
            <a:avLst/>
          </a:prstGeom>
        </p:spPr>
      </p:pic>
      <p:pic>
        <p:nvPicPr>
          <p:cNvPr id="7" name="Picture 6">
            <a:extLst>
              <a:ext uri="{FF2B5EF4-FFF2-40B4-BE49-F238E27FC236}">
                <a16:creationId xmlns:a16="http://schemas.microsoft.com/office/drawing/2014/main" id="{8B0CC9C8-97D5-49FA-B661-D6C9845AA705}"/>
              </a:ext>
            </a:extLst>
          </p:cNvPr>
          <p:cNvPicPr>
            <a:picLocks noChangeAspect="1"/>
          </p:cNvPicPr>
          <p:nvPr/>
        </p:nvPicPr>
        <p:blipFill>
          <a:blip r:embed="rId3"/>
          <a:stretch>
            <a:fillRect/>
          </a:stretch>
        </p:blipFill>
        <p:spPr>
          <a:xfrm>
            <a:off x="4960225" y="3768891"/>
            <a:ext cx="3025326" cy="1664706"/>
          </a:xfrm>
          <a:prstGeom prst="rect">
            <a:avLst/>
          </a:prstGeom>
        </p:spPr>
      </p:pic>
      <p:sp>
        <p:nvSpPr>
          <p:cNvPr id="4" name="Arrow: Right 3">
            <a:extLst>
              <a:ext uri="{FF2B5EF4-FFF2-40B4-BE49-F238E27FC236}">
                <a16:creationId xmlns:a16="http://schemas.microsoft.com/office/drawing/2014/main" id="{4171B33A-726D-40FE-9112-44351153C2E1}"/>
              </a:ext>
            </a:extLst>
          </p:cNvPr>
          <p:cNvSpPr/>
          <p:nvPr/>
        </p:nvSpPr>
        <p:spPr>
          <a:xfrm>
            <a:off x="4213730" y="4434303"/>
            <a:ext cx="601579" cy="336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29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0182C-C664-4EC8-A337-227E4A76393C}"/>
              </a:ext>
            </a:extLst>
          </p:cNvPr>
          <p:cNvSpPr>
            <a:spLocks noGrp="1"/>
          </p:cNvSpPr>
          <p:nvPr>
            <p:ph type="title"/>
          </p:nvPr>
        </p:nvSpPr>
        <p:spPr/>
        <p:txBody>
          <a:bodyPr/>
          <a:lstStyle/>
          <a:p>
            <a:r>
              <a:rPr lang="en-US" dirty="0"/>
              <a:t>Three Components of the ASR Model</a:t>
            </a:r>
          </a:p>
        </p:txBody>
      </p:sp>
      <p:sp>
        <p:nvSpPr>
          <p:cNvPr id="3" name="Content Placeholder 2">
            <a:extLst>
              <a:ext uri="{FF2B5EF4-FFF2-40B4-BE49-F238E27FC236}">
                <a16:creationId xmlns:a16="http://schemas.microsoft.com/office/drawing/2014/main" id="{23B6AAFE-B42E-4EC7-A90E-C3A56564B43A}"/>
              </a:ext>
            </a:extLst>
          </p:cNvPr>
          <p:cNvSpPr>
            <a:spLocks noGrp="1"/>
          </p:cNvSpPr>
          <p:nvPr>
            <p:ph idx="1"/>
          </p:nvPr>
        </p:nvSpPr>
        <p:spPr/>
        <p:txBody>
          <a:bodyPr/>
          <a:lstStyle/>
          <a:p>
            <a:r>
              <a:rPr lang="en-US" dirty="0" err="1"/>
              <a:t>Subword</a:t>
            </a:r>
            <a:r>
              <a:rPr lang="en-US" dirty="0"/>
              <a:t> Tokenization Dictionary</a:t>
            </a:r>
          </a:p>
          <a:p>
            <a:r>
              <a:rPr lang="en-US" dirty="0"/>
              <a:t>Language Model</a:t>
            </a:r>
          </a:p>
          <a:p>
            <a:r>
              <a:rPr lang="en-US" dirty="0"/>
              <a:t>Acoustic Model</a:t>
            </a:r>
          </a:p>
        </p:txBody>
      </p:sp>
    </p:spTree>
    <p:extLst>
      <p:ext uri="{BB962C8B-B14F-4D97-AF65-F5344CB8AC3E}">
        <p14:creationId xmlns:p14="http://schemas.microsoft.com/office/powerpoint/2010/main" val="1478469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EEB6A-A56D-42D1-A380-B25B073ED6E2}"/>
              </a:ext>
            </a:extLst>
          </p:cNvPr>
          <p:cNvSpPr>
            <a:spLocks noGrp="1"/>
          </p:cNvSpPr>
          <p:nvPr>
            <p:ph type="title"/>
          </p:nvPr>
        </p:nvSpPr>
        <p:spPr/>
        <p:txBody>
          <a:bodyPr/>
          <a:lstStyle/>
          <a:p>
            <a:r>
              <a:rPr lang="en-US" dirty="0" err="1"/>
              <a:t>Subword</a:t>
            </a:r>
            <a:r>
              <a:rPr lang="en-US" dirty="0"/>
              <a:t> Tokenization </a:t>
            </a:r>
          </a:p>
        </p:txBody>
      </p:sp>
      <p:sp>
        <p:nvSpPr>
          <p:cNvPr id="3" name="Content Placeholder 2">
            <a:extLst>
              <a:ext uri="{FF2B5EF4-FFF2-40B4-BE49-F238E27FC236}">
                <a16:creationId xmlns:a16="http://schemas.microsoft.com/office/drawing/2014/main" id="{7E79089E-69DB-4ED2-BB0F-186570611FF9}"/>
              </a:ext>
            </a:extLst>
          </p:cNvPr>
          <p:cNvSpPr>
            <a:spLocks noGrp="1"/>
          </p:cNvSpPr>
          <p:nvPr>
            <p:ph idx="1"/>
          </p:nvPr>
        </p:nvSpPr>
        <p:spPr/>
        <p:txBody>
          <a:bodyPr/>
          <a:lstStyle/>
          <a:p>
            <a:r>
              <a:rPr lang="en-US" dirty="0"/>
              <a:t>Generate </a:t>
            </a:r>
            <a:r>
              <a:rPr lang="en-US" dirty="0" err="1"/>
              <a:t>subword</a:t>
            </a:r>
            <a:r>
              <a:rPr lang="en-US" dirty="0"/>
              <a:t> tokens according to the frequency of their appearance in the text</a:t>
            </a:r>
          </a:p>
          <a:p>
            <a:pPr lvl="1"/>
            <a:r>
              <a:rPr lang="en-US" dirty="0"/>
              <a:t>The motivation: Frequently present tokens will have better chances to be learned by both AM and LM</a:t>
            </a:r>
          </a:p>
          <a:p>
            <a:endParaRPr lang="en-US" dirty="0"/>
          </a:p>
          <a:p>
            <a:r>
              <a:rPr lang="en-US" dirty="0"/>
              <a:t>We used “Byte Pair Encoding” and “Unigram” algorithms  </a:t>
            </a:r>
          </a:p>
        </p:txBody>
      </p:sp>
    </p:spTree>
    <p:extLst>
      <p:ext uri="{BB962C8B-B14F-4D97-AF65-F5344CB8AC3E}">
        <p14:creationId xmlns:p14="http://schemas.microsoft.com/office/powerpoint/2010/main" val="946830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79C8-E267-4D37-87A0-727D04C6E1AE}"/>
              </a:ext>
            </a:extLst>
          </p:cNvPr>
          <p:cNvSpPr>
            <a:spLocks noGrp="1"/>
          </p:cNvSpPr>
          <p:nvPr>
            <p:ph type="title"/>
          </p:nvPr>
        </p:nvSpPr>
        <p:spPr/>
        <p:txBody>
          <a:bodyPr/>
          <a:lstStyle/>
          <a:p>
            <a:r>
              <a:rPr lang="en-US" dirty="0"/>
              <a:t>Language Model</a:t>
            </a:r>
          </a:p>
        </p:txBody>
      </p:sp>
      <p:sp>
        <p:nvSpPr>
          <p:cNvPr id="3" name="Content Placeholder 2">
            <a:extLst>
              <a:ext uri="{FF2B5EF4-FFF2-40B4-BE49-F238E27FC236}">
                <a16:creationId xmlns:a16="http://schemas.microsoft.com/office/drawing/2014/main" id="{54C27A5E-6D9E-4685-A0B8-FF261DE07100}"/>
              </a:ext>
            </a:extLst>
          </p:cNvPr>
          <p:cNvSpPr>
            <a:spLocks noGrp="1"/>
          </p:cNvSpPr>
          <p:nvPr>
            <p:ph idx="1"/>
          </p:nvPr>
        </p:nvSpPr>
        <p:spPr/>
        <p:txBody>
          <a:bodyPr/>
          <a:lstStyle/>
          <a:p>
            <a:r>
              <a:rPr lang="en-US" dirty="0"/>
              <a:t>Used in the Decoding Stage to improve the results of the AM</a:t>
            </a:r>
          </a:p>
          <a:p>
            <a:endParaRPr lang="en-US" dirty="0"/>
          </a:p>
          <a:p>
            <a:r>
              <a:rPr lang="en-US" dirty="0"/>
              <a:t>We used Transformer-based LM</a:t>
            </a:r>
          </a:p>
        </p:txBody>
      </p:sp>
    </p:spTree>
    <p:extLst>
      <p:ext uri="{BB962C8B-B14F-4D97-AF65-F5344CB8AC3E}">
        <p14:creationId xmlns:p14="http://schemas.microsoft.com/office/powerpoint/2010/main" val="286110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F613-9437-438B-8ABA-2DE231259C53}"/>
              </a:ext>
            </a:extLst>
          </p:cNvPr>
          <p:cNvSpPr>
            <a:spLocks noGrp="1"/>
          </p:cNvSpPr>
          <p:nvPr>
            <p:ph type="title"/>
          </p:nvPr>
        </p:nvSpPr>
        <p:spPr>
          <a:xfrm>
            <a:off x="606620" y="213780"/>
            <a:ext cx="10618843" cy="949265"/>
          </a:xfrm>
        </p:spPr>
        <p:txBody>
          <a:bodyPr/>
          <a:lstStyle/>
          <a:p>
            <a:r>
              <a:rPr lang="en-US" dirty="0"/>
              <a:t>Acoustic Model</a:t>
            </a:r>
          </a:p>
        </p:txBody>
      </p:sp>
      <p:sp>
        <p:nvSpPr>
          <p:cNvPr id="3" name="Content Placeholder 2">
            <a:extLst>
              <a:ext uri="{FF2B5EF4-FFF2-40B4-BE49-F238E27FC236}">
                <a16:creationId xmlns:a16="http://schemas.microsoft.com/office/drawing/2014/main" id="{C9DB667E-9A84-4B28-800B-41D1EBEA6B01}"/>
              </a:ext>
            </a:extLst>
          </p:cNvPr>
          <p:cNvSpPr>
            <a:spLocks noGrp="1"/>
          </p:cNvSpPr>
          <p:nvPr>
            <p:ph idx="1"/>
          </p:nvPr>
        </p:nvSpPr>
        <p:spPr>
          <a:xfrm>
            <a:off x="606620" y="1729143"/>
            <a:ext cx="10406932" cy="3669735"/>
          </a:xfrm>
        </p:spPr>
        <p:txBody>
          <a:bodyPr>
            <a:normAutofit fontScale="92500" lnSpcReduction="20000"/>
          </a:bodyPr>
          <a:lstStyle/>
          <a:p>
            <a:r>
              <a:rPr lang="en-US" dirty="0"/>
              <a:t>RNN (LSTM, GRU) with Attention + CTC*</a:t>
            </a:r>
          </a:p>
          <a:p>
            <a:r>
              <a:rPr lang="en-US" dirty="0"/>
              <a:t>RNN Transducer with Attention</a:t>
            </a:r>
          </a:p>
          <a:p>
            <a:r>
              <a:rPr lang="en-US" u="sng" dirty="0"/>
              <a:t>Transformer + CTC</a:t>
            </a:r>
          </a:p>
          <a:p>
            <a:endParaRPr lang="en-US" dirty="0"/>
          </a:p>
          <a:p>
            <a:r>
              <a:rPr lang="en-US" dirty="0"/>
              <a:t>Wave2Letter</a:t>
            </a:r>
          </a:p>
          <a:p>
            <a:endParaRPr lang="en-US" dirty="0"/>
          </a:p>
          <a:p>
            <a:r>
              <a:rPr lang="en-US" dirty="0"/>
              <a:t>Jasper </a:t>
            </a:r>
          </a:p>
          <a:p>
            <a:r>
              <a:rPr lang="en-US" dirty="0" err="1"/>
              <a:t>QuartzNet</a:t>
            </a:r>
            <a:r>
              <a:rPr lang="en-US" dirty="0"/>
              <a:t> </a:t>
            </a:r>
          </a:p>
        </p:txBody>
      </p:sp>
      <p:sp>
        <p:nvSpPr>
          <p:cNvPr id="4" name="TextBox 3">
            <a:extLst>
              <a:ext uri="{FF2B5EF4-FFF2-40B4-BE49-F238E27FC236}">
                <a16:creationId xmlns:a16="http://schemas.microsoft.com/office/drawing/2014/main" id="{D59EF806-D71D-4E10-8A78-85C0B0B0128D}"/>
              </a:ext>
            </a:extLst>
          </p:cNvPr>
          <p:cNvSpPr txBox="1"/>
          <p:nvPr/>
        </p:nvSpPr>
        <p:spPr>
          <a:xfrm>
            <a:off x="606620" y="5564866"/>
            <a:ext cx="11473619" cy="800219"/>
          </a:xfrm>
          <a:prstGeom prst="rect">
            <a:avLst/>
          </a:prstGeom>
          <a:noFill/>
        </p:spPr>
        <p:txBody>
          <a:bodyPr wrap="square" rtlCol="0">
            <a:spAutoFit/>
          </a:bodyPr>
          <a:lstStyle/>
          <a:p>
            <a:endParaRPr lang="en-US" sz="2800" dirty="0">
              <a:solidFill>
                <a:srgbClr val="FFFF00"/>
              </a:solidFill>
            </a:endParaRPr>
          </a:p>
          <a:p>
            <a:r>
              <a:rPr lang="en-US" dirty="0">
                <a:solidFill>
                  <a:schemeClr val="bg1"/>
                </a:solidFill>
              </a:rPr>
              <a:t>* CTC – </a:t>
            </a:r>
            <a:r>
              <a:rPr lang="en-US" dirty="0" err="1">
                <a:solidFill>
                  <a:schemeClr val="bg1"/>
                </a:solidFill>
              </a:rPr>
              <a:t>Connectionis</a:t>
            </a:r>
            <a:r>
              <a:rPr lang="en-US" dirty="0">
                <a:solidFill>
                  <a:schemeClr val="bg1"/>
                </a:solidFill>
              </a:rPr>
              <a:t> Temporal Classification, an approach used when the duration of a symbol  is variable</a:t>
            </a:r>
            <a:endParaRPr lang="en-IL" dirty="0">
              <a:solidFill>
                <a:schemeClr val="bg1"/>
              </a:solidFill>
            </a:endParaRPr>
          </a:p>
        </p:txBody>
      </p:sp>
    </p:spTree>
    <p:extLst>
      <p:ext uri="{BB962C8B-B14F-4D97-AF65-F5344CB8AC3E}">
        <p14:creationId xmlns:p14="http://schemas.microsoft.com/office/powerpoint/2010/main" val="2134069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F613-9437-438B-8ABA-2DE231259C53}"/>
              </a:ext>
            </a:extLst>
          </p:cNvPr>
          <p:cNvSpPr>
            <a:spLocks noGrp="1"/>
          </p:cNvSpPr>
          <p:nvPr>
            <p:ph type="title"/>
          </p:nvPr>
        </p:nvSpPr>
        <p:spPr>
          <a:xfrm>
            <a:off x="441026" y="220053"/>
            <a:ext cx="10618843" cy="721613"/>
          </a:xfrm>
        </p:spPr>
        <p:txBody>
          <a:bodyPr/>
          <a:lstStyle/>
          <a:p>
            <a:r>
              <a:rPr lang="en-US" dirty="0"/>
              <a:t>Transformer</a:t>
            </a:r>
          </a:p>
        </p:txBody>
      </p:sp>
      <p:sp>
        <p:nvSpPr>
          <p:cNvPr id="3" name="Content Placeholder 2">
            <a:extLst>
              <a:ext uri="{FF2B5EF4-FFF2-40B4-BE49-F238E27FC236}">
                <a16:creationId xmlns:a16="http://schemas.microsoft.com/office/drawing/2014/main" id="{C9DB667E-9A84-4B28-800B-41D1EBEA6B01}"/>
              </a:ext>
            </a:extLst>
          </p:cNvPr>
          <p:cNvSpPr>
            <a:spLocks noGrp="1"/>
          </p:cNvSpPr>
          <p:nvPr>
            <p:ph idx="1"/>
          </p:nvPr>
        </p:nvSpPr>
        <p:spPr>
          <a:xfrm>
            <a:off x="818531" y="2499852"/>
            <a:ext cx="6556828" cy="3669735"/>
          </a:xfrm>
        </p:spPr>
        <p:txBody>
          <a:bodyPr/>
          <a:lstStyle/>
          <a:p>
            <a:pPr marL="0" indent="0">
              <a:buNone/>
            </a:pPr>
            <a:r>
              <a:rPr lang="en-US" dirty="0"/>
              <a:t>  </a:t>
            </a:r>
          </a:p>
        </p:txBody>
      </p:sp>
      <p:pic>
        <p:nvPicPr>
          <p:cNvPr id="4" name="Picture 4">
            <a:extLst>
              <a:ext uri="{FF2B5EF4-FFF2-40B4-BE49-F238E27FC236}">
                <a16:creationId xmlns:a16="http://schemas.microsoft.com/office/drawing/2014/main" id="{E0054AAD-B8BE-404D-8D68-B3FB0C8FA8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85988" y="1793989"/>
            <a:ext cx="2951494" cy="43755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AF278F45-772E-4A04-8E06-8DDE72ECE972}"/>
              </a:ext>
            </a:extLst>
          </p:cNvPr>
          <p:cNvSpPr txBox="1"/>
          <p:nvPr/>
        </p:nvSpPr>
        <p:spPr>
          <a:xfrm>
            <a:off x="6499466" y="3406149"/>
            <a:ext cx="4874003" cy="707886"/>
          </a:xfrm>
          <a:prstGeom prst="rect">
            <a:avLst/>
          </a:prstGeom>
          <a:noFill/>
        </p:spPr>
        <p:txBody>
          <a:bodyPr wrap="square" rtlCol="0">
            <a:spAutoFit/>
          </a:bodyPr>
          <a:lstStyle/>
          <a:p>
            <a:r>
              <a:rPr lang="en-US" sz="2000" dirty="0">
                <a:solidFill>
                  <a:schemeClr val="bg1"/>
                </a:solidFill>
              </a:rPr>
              <a:t>As it defined in </a:t>
            </a:r>
          </a:p>
          <a:p>
            <a:r>
              <a:rPr lang="en-US" sz="2000" dirty="0">
                <a:solidFill>
                  <a:schemeClr val="bg1"/>
                </a:solidFill>
              </a:rPr>
              <a:t>“Attention is all you need”</a:t>
            </a:r>
            <a:endParaRPr lang="en-IL" sz="2000" dirty="0">
              <a:solidFill>
                <a:schemeClr val="bg1"/>
              </a:solidFill>
            </a:endParaRPr>
          </a:p>
        </p:txBody>
      </p:sp>
    </p:spTree>
    <p:extLst>
      <p:ext uri="{BB962C8B-B14F-4D97-AF65-F5344CB8AC3E}">
        <p14:creationId xmlns:p14="http://schemas.microsoft.com/office/powerpoint/2010/main" val="3638178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F613-9437-438B-8ABA-2DE231259C53}"/>
              </a:ext>
            </a:extLst>
          </p:cNvPr>
          <p:cNvSpPr>
            <a:spLocks noGrp="1"/>
          </p:cNvSpPr>
          <p:nvPr>
            <p:ph type="title"/>
          </p:nvPr>
        </p:nvSpPr>
        <p:spPr>
          <a:xfrm>
            <a:off x="441026" y="220053"/>
            <a:ext cx="10618843" cy="721613"/>
          </a:xfrm>
        </p:spPr>
        <p:txBody>
          <a:bodyPr/>
          <a:lstStyle/>
          <a:p>
            <a:r>
              <a:rPr lang="en-US" dirty="0"/>
              <a:t>Transformer + CTC + LM for ASR</a:t>
            </a:r>
          </a:p>
        </p:txBody>
      </p:sp>
      <p:sp>
        <p:nvSpPr>
          <p:cNvPr id="3" name="Content Placeholder 2">
            <a:extLst>
              <a:ext uri="{FF2B5EF4-FFF2-40B4-BE49-F238E27FC236}">
                <a16:creationId xmlns:a16="http://schemas.microsoft.com/office/drawing/2014/main" id="{C9DB667E-9A84-4B28-800B-41D1EBEA6B01}"/>
              </a:ext>
            </a:extLst>
          </p:cNvPr>
          <p:cNvSpPr>
            <a:spLocks noGrp="1"/>
          </p:cNvSpPr>
          <p:nvPr>
            <p:ph idx="1"/>
          </p:nvPr>
        </p:nvSpPr>
        <p:spPr>
          <a:xfrm>
            <a:off x="818531" y="2499852"/>
            <a:ext cx="6556828" cy="3669735"/>
          </a:xfrm>
        </p:spPr>
        <p:txBody>
          <a:bodyPr/>
          <a:lstStyle/>
          <a:p>
            <a:pPr marL="0" indent="0">
              <a:buNone/>
            </a:pPr>
            <a:r>
              <a:rPr lang="en-US" dirty="0"/>
              <a:t>  </a:t>
            </a:r>
          </a:p>
        </p:txBody>
      </p:sp>
      <p:grpSp>
        <p:nvGrpSpPr>
          <p:cNvPr id="30" name="Group 29">
            <a:extLst>
              <a:ext uri="{FF2B5EF4-FFF2-40B4-BE49-F238E27FC236}">
                <a16:creationId xmlns:a16="http://schemas.microsoft.com/office/drawing/2014/main" id="{AF741C1B-22A1-4976-A369-A58BE4FCAD9F}"/>
              </a:ext>
            </a:extLst>
          </p:cNvPr>
          <p:cNvGrpSpPr/>
          <p:nvPr/>
        </p:nvGrpSpPr>
        <p:grpSpPr>
          <a:xfrm>
            <a:off x="441026" y="1208900"/>
            <a:ext cx="7963509" cy="4960687"/>
            <a:chOff x="3703782" y="526473"/>
            <a:chExt cx="9046280" cy="5893217"/>
          </a:xfrm>
        </p:grpSpPr>
        <p:pic>
          <p:nvPicPr>
            <p:cNvPr id="4" name="Picture 4">
              <a:extLst>
                <a:ext uri="{FF2B5EF4-FFF2-40B4-BE49-F238E27FC236}">
                  <a16:creationId xmlns:a16="http://schemas.microsoft.com/office/drawing/2014/main" id="{E0054AAD-B8BE-404D-8D68-B3FB0C8FA8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26790" y="1221549"/>
              <a:ext cx="3352799" cy="5198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1" name="Group 20">
              <a:extLst>
                <a:ext uri="{FF2B5EF4-FFF2-40B4-BE49-F238E27FC236}">
                  <a16:creationId xmlns:a16="http://schemas.microsoft.com/office/drawing/2014/main" id="{E4AEAC75-95A6-4B80-BB86-EBE564A5A4FC}"/>
                </a:ext>
              </a:extLst>
            </p:cNvPr>
            <p:cNvGrpSpPr/>
            <p:nvPr/>
          </p:nvGrpSpPr>
          <p:grpSpPr>
            <a:xfrm>
              <a:off x="3703782" y="526473"/>
              <a:ext cx="9046280" cy="2673927"/>
              <a:chOff x="3703782" y="526473"/>
              <a:chExt cx="9046280" cy="2673927"/>
            </a:xfrm>
          </p:grpSpPr>
          <p:sp>
            <p:nvSpPr>
              <p:cNvPr id="11" name="Rectangle: Rounded Corners 10">
                <a:extLst>
                  <a:ext uri="{FF2B5EF4-FFF2-40B4-BE49-F238E27FC236}">
                    <a16:creationId xmlns:a16="http://schemas.microsoft.com/office/drawing/2014/main" id="{6B0E1DA7-51ED-497A-8BAA-D6F2DEA2CD5A}"/>
                  </a:ext>
                </a:extLst>
              </p:cNvPr>
              <p:cNvSpPr/>
              <p:nvPr/>
            </p:nvSpPr>
            <p:spPr>
              <a:xfrm>
                <a:off x="3703782" y="526473"/>
                <a:ext cx="8936751" cy="147252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dirty="0"/>
              </a:p>
              <a:p>
                <a:r>
                  <a:rPr lang="en-US" dirty="0"/>
                  <a:t>Joint Decoder</a:t>
                </a:r>
              </a:p>
            </p:txBody>
          </p:sp>
          <p:sp>
            <p:nvSpPr>
              <p:cNvPr id="7" name="Flowchart: Alternate Process 6">
                <a:extLst>
                  <a:ext uri="{FF2B5EF4-FFF2-40B4-BE49-F238E27FC236}">
                    <a16:creationId xmlns:a16="http://schemas.microsoft.com/office/drawing/2014/main" id="{695D7FAE-8D97-4993-BBD9-5987DFC58312}"/>
                  </a:ext>
                </a:extLst>
              </p:cNvPr>
              <p:cNvSpPr/>
              <p:nvPr/>
            </p:nvSpPr>
            <p:spPr>
              <a:xfrm>
                <a:off x="6274149" y="1329115"/>
                <a:ext cx="1267326" cy="56677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CTC</a:t>
                </a:r>
              </a:p>
              <a:p>
                <a:pPr algn="ctr"/>
                <a:r>
                  <a:rPr lang="en-US" sz="1200" dirty="0"/>
                  <a:t>Decoder</a:t>
                </a:r>
              </a:p>
            </p:txBody>
          </p:sp>
          <p:sp>
            <p:nvSpPr>
              <p:cNvPr id="9" name="Flowchart: Alternate Process 8">
                <a:extLst>
                  <a:ext uri="{FF2B5EF4-FFF2-40B4-BE49-F238E27FC236}">
                    <a16:creationId xmlns:a16="http://schemas.microsoft.com/office/drawing/2014/main" id="{3966E54C-5F6A-471E-B035-7BDF70A2AA86}"/>
                  </a:ext>
                </a:extLst>
              </p:cNvPr>
              <p:cNvSpPr/>
              <p:nvPr/>
            </p:nvSpPr>
            <p:spPr>
              <a:xfrm>
                <a:off x="9147527" y="1321094"/>
                <a:ext cx="1267326" cy="56677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LM</a:t>
                </a:r>
              </a:p>
            </p:txBody>
          </p:sp>
          <p:sp>
            <p:nvSpPr>
              <p:cNvPr id="10" name="Flowchart: Alternate Process 9">
                <a:extLst>
                  <a:ext uri="{FF2B5EF4-FFF2-40B4-BE49-F238E27FC236}">
                    <a16:creationId xmlns:a16="http://schemas.microsoft.com/office/drawing/2014/main" id="{812D7BDB-DBCF-458C-A8CF-55339D5FA55E}"/>
                  </a:ext>
                </a:extLst>
              </p:cNvPr>
              <p:cNvSpPr/>
              <p:nvPr/>
            </p:nvSpPr>
            <p:spPr>
              <a:xfrm>
                <a:off x="7710838" y="1329115"/>
                <a:ext cx="1327160" cy="56677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Attention Decoder</a:t>
                </a:r>
              </a:p>
            </p:txBody>
          </p:sp>
          <p:cxnSp>
            <p:nvCxnSpPr>
              <p:cNvPr id="16" name="Straight Arrow Connector 15">
                <a:extLst>
                  <a:ext uri="{FF2B5EF4-FFF2-40B4-BE49-F238E27FC236}">
                    <a16:creationId xmlns:a16="http://schemas.microsoft.com/office/drawing/2014/main" id="{A4EDAF89-1085-4274-B47D-62BCC6C98BAB}"/>
                  </a:ext>
                </a:extLst>
              </p:cNvPr>
              <p:cNvCxnSpPr/>
              <p:nvPr/>
            </p:nvCxnSpPr>
            <p:spPr>
              <a:xfrm flipV="1">
                <a:off x="7068977" y="1895893"/>
                <a:ext cx="0" cy="13045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3ADF6A-0BF5-4C62-8AED-F930DE7CAF26}"/>
                      </a:ext>
                    </a:extLst>
                  </p:cNvPr>
                  <p:cNvSpPr txBox="1"/>
                  <p:nvPr/>
                </p:nvSpPr>
                <p:spPr>
                  <a:xfrm>
                    <a:off x="3813311" y="686603"/>
                    <a:ext cx="8936751" cy="410501"/>
                  </a:xfrm>
                  <a:prstGeom prst="rect">
                    <a:avLst/>
                  </a:prstGeom>
                  <a:noFill/>
                </p:spPr>
                <p:txBody>
                  <a:bodyPr wrap="none" rtlCol="0">
                    <a:spAutoFit/>
                  </a:bodyPr>
                  <a:lstStyle/>
                  <a:p>
                    <a14:m>
                      <m:oMath xmlns:m="http://schemas.openxmlformats.org/officeDocument/2006/math">
                        <m:acc>
                          <m:accPr>
                            <m:chr m:val="̂"/>
                            <m:ctrlPr>
                              <a:rPr lang="en-US" sz="1600" i="1" smtClean="0">
                                <a:solidFill>
                                  <a:schemeClr val="tx1"/>
                                </a:solidFill>
                                <a:latin typeface="Cambria Math" panose="02040503050406030204" pitchFamily="18" charset="0"/>
                              </a:rPr>
                            </m:ctrlPr>
                          </m:accPr>
                          <m:e>
                            <m:r>
                              <a:rPr lang="en-US" sz="1600" i="1">
                                <a:solidFill>
                                  <a:schemeClr val="tx1"/>
                                </a:solidFill>
                                <a:latin typeface="Cambria Math" panose="02040503050406030204" pitchFamily="18" charset="0"/>
                              </a:rPr>
                              <m:t>𝑌</m:t>
                            </m:r>
                          </m:e>
                        </m:acc>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𝑎𝑟𝑔𝑚𝑎𝑥</m:t>
                            </m:r>
                          </m:e>
                          <m:sub>
                            <m:r>
                              <a:rPr lang="en-US" sz="1600" i="1">
                                <a:solidFill>
                                  <a:schemeClr val="tx1"/>
                                </a:solidFill>
                                <a:latin typeface="Cambria Math" panose="02040503050406030204" pitchFamily="18" charset="0"/>
                              </a:rPr>
                              <m:t>𝑌</m:t>
                            </m:r>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𝑌</m:t>
                                </m:r>
                              </m:e>
                              <m:sup>
                                <m:r>
                                  <a:rPr lang="en-US" sz="1600" i="1">
                                    <a:solidFill>
                                      <a:schemeClr val="tx1"/>
                                    </a:solidFill>
                                    <a:latin typeface="Cambria Math" panose="02040503050406030204" pitchFamily="18" charset="0"/>
                                  </a:rPr>
                                  <m:t>∗</m:t>
                                </m:r>
                              </m:sup>
                            </m:sSup>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𝛼</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𝑙𝑜𝑔</m:t>
                        </m:r>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𝑝</m:t>
                            </m:r>
                          </m:e>
                          <m:sub>
                            <m:r>
                              <a:rPr lang="en-US" sz="1600" i="1">
                                <a:solidFill>
                                  <a:schemeClr val="tx1"/>
                                </a:solidFill>
                                <a:latin typeface="Cambria Math" panose="02040503050406030204" pitchFamily="18" charset="0"/>
                              </a:rPr>
                              <m:t>𝑐𝑡𝑐</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𝑌</m:t>
                        </m:r>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𝑋</m:t>
                            </m:r>
                          </m:e>
                          <m:sub>
                            <m:r>
                              <a:rPr lang="en-US" sz="1600" i="1">
                                <a:solidFill>
                                  <a:schemeClr val="tx1"/>
                                </a:solidFill>
                                <a:latin typeface="Cambria Math" panose="02040503050406030204" pitchFamily="18" charset="0"/>
                              </a:rPr>
                              <m:t>𝑒</m:t>
                            </m:r>
                          </m:sub>
                        </m:sSub>
                        <m:r>
                          <a:rPr lang="en-US" sz="1600" i="1">
                            <a:solidFill>
                              <a:schemeClr val="tx1"/>
                            </a:solidFill>
                            <a:latin typeface="Cambria Math" panose="02040503050406030204" pitchFamily="18" charset="0"/>
                          </a:rPr>
                          <m:t>))+(1−</m:t>
                        </m:r>
                        <m:r>
                          <a:rPr lang="en-US" sz="1600" i="1">
                            <a:solidFill>
                              <a:schemeClr val="tx1"/>
                            </a:solidFill>
                            <a:latin typeface="Cambria Math" panose="02040503050406030204" pitchFamily="18" charset="0"/>
                          </a:rPr>
                          <m:t>𝛼</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𝑙𝑜𝑔</m:t>
                        </m:r>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𝑝</m:t>
                            </m:r>
                          </m:e>
                          <m:sub>
                            <m:r>
                              <a:rPr lang="en-US" sz="1600" i="1">
                                <a:solidFill>
                                  <a:schemeClr val="tx1"/>
                                </a:solidFill>
                                <a:latin typeface="Cambria Math" panose="02040503050406030204" pitchFamily="18" charset="0"/>
                              </a:rPr>
                              <m:t>𝑎𝑡𝑡</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𝑌</m:t>
                        </m:r>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𝑋</m:t>
                            </m:r>
                          </m:e>
                          <m:sub>
                            <m:r>
                              <a:rPr lang="en-US" sz="1600" i="1">
                                <a:solidFill>
                                  <a:schemeClr val="tx1"/>
                                </a:solidFill>
                                <a:latin typeface="Cambria Math" panose="02040503050406030204" pitchFamily="18" charset="0"/>
                              </a:rPr>
                              <m:t>𝑒</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𝛾</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𝑙𝑜𝑔</m:t>
                        </m:r>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𝑝</m:t>
                            </m:r>
                          </m:e>
                          <m:sub>
                            <m:r>
                              <a:rPr lang="en-US" sz="1600" i="1">
                                <a:solidFill>
                                  <a:schemeClr val="tx1"/>
                                </a:solidFill>
                                <a:latin typeface="Cambria Math" panose="02040503050406030204" pitchFamily="18" charset="0"/>
                              </a:rPr>
                              <m:t>𝑙𝑚</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𝑌</m:t>
                        </m:r>
                        <m:r>
                          <a:rPr lang="en-US" sz="1600" i="1">
                            <a:solidFill>
                              <a:schemeClr val="tx1"/>
                            </a:solidFill>
                            <a:latin typeface="Cambria Math" panose="02040503050406030204" pitchFamily="18" charset="0"/>
                          </a:rPr>
                          <m:t>))}</m:t>
                        </m:r>
                      </m:oMath>
                    </a14:m>
                    <a:r>
                      <a:rPr lang="en-US" sz="1600" dirty="0">
                        <a:solidFill>
                          <a:schemeClr val="tx1"/>
                        </a:solidFill>
                      </a:rPr>
                      <a:t> </a:t>
                    </a:r>
                    <a:endParaRPr lang="en-US" sz="1600" dirty="0">
                      <a:solidFill>
                        <a:schemeClr val="bg1"/>
                      </a:solidFill>
                    </a:endParaRPr>
                  </a:p>
                </p:txBody>
              </p:sp>
            </mc:Choice>
            <mc:Fallback xmlns="">
              <p:sp>
                <p:nvSpPr>
                  <p:cNvPr id="17" name="TextBox 16">
                    <a:extLst>
                      <a:ext uri="{FF2B5EF4-FFF2-40B4-BE49-F238E27FC236}">
                        <a16:creationId xmlns:a16="http://schemas.microsoft.com/office/drawing/2014/main" id="{DE3ADF6A-0BF5-4C62-8AED-F930DE7CAF26}"/>
                      </a:ext>
                    </a:extLst>
                  </p:cNvPr>
                  <p:cNvSpPr txBox="1">
                    <a:spLocks noRot="1" noChangeAspect="1" noMove="1" noResize="1" noEditPoints="1" noAdjustHandles="1" noChangeArrowheads="1" noChangeShapeType="1" noTextEdit="1"/>
                  </p:cNvSpPr>
                  <p:nvPr/>
                </p:nvSpPr>
                <p:spPr>
                  <a:xfrm>
                    <a:off x="3813311" y="686603"/>
                    <a:ext cx="8936751" cy="410501"/>
                  </a:xfrm>
                  <a:prstGeom prst="rect">
                    <a:avLst/>
                  </a:prstGeom>
                  <a:blipFill>
                    <a:blip r:embed="rId3"/>
                    <a:stretch>
                      <a:fillRect b="-1228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091FB77-DCA3-4BB4-AE19-7FAF95C74886}"/>
                      </a:ext>
                    </a:extLst>
                  </p:cNvPr>
                  <p:cNvSpPr txBox="1"/>
                  <p:nvPr/>
                </p:nvSpPr>
                <p:spPr>
                  <a:xfrm>
                    <a:off x="7023178" y="2694172"/>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𝑒</m:t>
                              </m:r>
                            </m:sub>
                          </m:sSub>
                        </m:oMath>
                      </m:oMathPara>
                    </a14:m>
                    <a:endParaRPr lang="en-US" dirty="0"/>
                  </a:p>
                </p:txBody>
              </p:sp>
            </mc:Choice>
            <mc:Fallback xmlns="">
              <p:sp>
                <p:nvSpPr>
                  <p:cNvPr id="18" name="TextBox 17">
                    <a:extLst>
                      <a:ext uri="{FF2B5EF4-FFF2-40B4-BE49-F238E27FC236}">
                        <a16:creationId xmlns:a16="http://schemas.microsoft.com/office/drawing/2014/main" id="{5091FB77-DCA3-4BB4-AE19-7FAF95C74886}"/>
                      </a:ext>
                    </a:extLst>
                  </p:cNvPr>
                  <p:cNvSpPr txBox="1">
                    <a:spLocks noRot="1" noChangeAspect="1" noMove="1" noResize="1" noEditPoints="1" noAdjustHandles="1" noChangeArrowheads="1" noChangeShapeType="1" noTextEdit="1"/>
                  </p:cNvSpPr>
                  <p:nvPr/>
                </p:nvSpPr>
                <p:spPr>
                  <a:xfrm>
                    <a:off x="7023178" y="2694172"/>
                    <a:ext cx="484363" cy="369332"/>
                  </a:xfrm>
                  <a:prstGeom prst="rect">
                    <a:avLst/>
                  </a:prstGeom>
                  <a:blipFill>
                    <a:blip r:embed="rId4"/>
                    <a:stretch>
                      <a:fillRect b="-15686"/>
                    </a:stretch>
                  </a:blipFill>
                </p:spPr>
                <p:txBody>
                  <a:bodyPr/>
                  <a:lstStyle/>
                  <a:p>
                    <a:r>
                      <a:rPr lang="en-IL">
                        <a:noFill/>
                      </a:rPr>
                      <a:t> </a:t>
                    </a:r>
                  </a:p>
                </p:txBody>
              </p:sp>
            </mc:Fallback>
          </mc:AlternateContent>
          <p:cxnSp>
            <p:nvCxnSpPr>
              <p:cNvPr id="19" name="Straight Arrow Connector 18">
                <a:extLst>
                  <a:ext uri="{FF2B5EF4-FFF2-40B4-BE49-F238E27FC236}">
                    <a16:creationId xmlns:a16="http://schemas.microsoft.com/office/drawing/2014/main" id="{45019BDA-2A70-414B-BC52-E6C88DC6BFB8}"/>
                  </a:ext>
                </a:extLst>
              </p:cNvPr>
              <p:cNvCxnSpPr>
                <a:cxnSpLocks/>
              </p:cNvCxnSpPr>
              <p:nvPr/>
            </p:nvCxnSpPr>
            <p:spPr>
              <a:xfrm flipV="1">
                <a:off x="8237377" y="1887873"/>
                <a:ext cx="0" cy="2180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4BA9A14-B3DF-46C3-99C1-857D0EDE594D}"/>
                </a:ext>
              </a:extLst>
            </p:cNvPr>
            <p:cNvGrpSpPr/>
            <p:nvPr/>
          </p:nvGrpSpPr>
          <p:grpSpPr>
            <a:xfrm>
              <a:off x="6327022" y="5342597"/>
              <a:ext cx="1483899" cy="1003401"/>
              <a:chOff x="5759112" y="5732128"/>
              <a:chExt cx="1483899" cy="1003401"/>
            </a:xfrm>
          </p:grpSpPr>
          <p:sp>
            <p:nvSpPr>
              <p:cNvPr id="8" name="Flowchart: Alternate Process 7">
                <a:extLst>
                  <a:ext uri="{FF2B5EF4-FFF2-40B4-BE49-F238E27FC236}">
                    <a16:creationId xmlns:a16="http://schemas.microsoft.com/office/drawing/2014/main" id="{6BEE6033-3C95-4DD4-9EED-6B514763D081}"/>
                  </a:ext>
                </a:extLst>
              </p:cNvPr>
              <p:cNvSpPr/>
              <p:nvPr/>
            </p:nvSpPr>
            <p:spPr>
              <a:xfrm>
                <a:off x="5759113" y="5732128"/>
                <a:ext cx="1483898" cy="37880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Subsampling</a:t>
                </a:r>
              </a:p>
              <a:p>
                <a:pPr algn="ctr"/>
                <a:r>
                  <a:rPr lang="en-US" sz="900" dirty="0"/>
                  <a:t>(2 x Conv2d or VGG)</a:t>
                </a:r>
              </a:p>
            </p:txBody>
          </p:sp>
          <p:sp>
            <p:nvSpPr>
              <p:cNvPr id="12" name="Flowchart: Alternate Process 11">
                <a:extLst>
                  <a:ext uri="{FF2B5EF4-FFF2-40B4-BE49-F238E27FC236}">
                    <a16:creationId xmlns:a16="http://schemas.microsoft.com/office/drawing/2014/main" id="{B1CDF9AD-40C6-4D47-AF92-1DF126C8BDB7}"/>
                  </a:ext>
                </a:extLst>
              </p:cNvPr>
              <p:cNvSpPr/>
              <p:nvPr/>
            </p:nvSpPr>
            <p:spPr>
              <a:xfrm>
                <a:off x="5759112" y="6248760"/>
                <a:ext cx="1483899" cy="4867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Input Sequence of </a:t>
                </a:r>
              </a:p>
              <a:p>
                <a:pPr algn="ctr"/>
                <a:r>
                  <a:rPr lang="en-US" sz="900" dirty="0"/>
                  <a:t>log-</a:t>
                </a:r>
                <a:r>
                  <a:rPr lang="en-US" sz="900" dirty="0" err="1"/>
                  <a:t>mel</a:t>
                </a:r>
                <a:r>
                  <a:rPr lang="en-US" sz="900" dirty="0"/>
                  <a:t> </a:t>
                </a:r>
                <a:r>
                  <a:rPr lang="en-US" sz="900" dirty="0" err="1"/>
                  <a:t>filterbank</a:t>
                </a:r>
                <a:r>
                  <a:rPr lang="en-US" sz="900" dirty="0"/>
                  <a:t> frames</a:t>
                </a:r>
              </a:p>
            </p:txBody>
          </p:sp>
          <p:cxnSp>
            <p:nvCxnSpPr>
              <p:cNvPr id="26" name="Straight Arrow Connector 25">
                <a:extLst>
                  <a:ext uri="{FF2B5EF4-FFF2-40B4-BE49-F238E27FC236}">
                    <a16:creationId xmlns:a16="http://schemas.microsoft.com/office/drawing/2014/main" id="{EC0314BE-5C62-43EF-A748-CA99C7BDB346}"/>
                  </a:ext>
                </a:extLst>
              </p:cNvPr>
              <p:cNvCxnSpPr>
                <a:cxnSpLocks/>
                <a:stCxn id="12" idx="0"/>
              </p:cNvCxnSpPr>
              <p:nvPr/>
            </p:nvCxnSpPr>
            <p:spPr>
              <a:xfrm flipV="1">
                <a:off x="6501062" y="6110937"/>
                <a:ext cx="0" cy="137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278F45-772E-4A04-8E06-8DDE72ECE972}"/>
                  </a:ext>
                </a:extLst>
              </p:cNvPr>
              <p:cNvSpPr txBox="1"/>
              <p:nvPr/>
            </p:nvSpPr>
            <p:spPr>
              <a:xfrm>
                <a:off x="5638800" y="3406149"/>
                <a:ext cx="6464968"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Input: subsampled sequence of log-</a:t>
                </a:r>
                <a:r>
                  <a:rPr lang="en-US" dirty="0" err="1">
                    <a:solidFill>
                      <a:schemeClr val="bg1"/>
                    </a:solidFill>
                  </a:rPr>
                  <a:t>mel</a:t>
                </a:r>
                <a:r>
                  <a:rPr lang="en-US" dirty="0">
                    <a:solidFill>
                      <a:schemeClr val="bg1"/>
                    </a:solidFill>
                  </a:rPr>
                  <a:t>-</a:t>
                </a:r>
                <a:r>
                  <a:rPr lang="en-US" dirty="0" err="1">
                    <a:solidFill>
                      <a:schemeClr val="bg1"/>
                    </a:solidFill>
                  </a:rPr>
                  <a:t>fileterbunk</a:t>
                </a:r>
                <a:r>
                  <a:rPr lang="en-US" dirty="0">
                    <a:solidFill>
                      <a:schemeClr val="bg1"/>
                    </a:solidFill>
                  </a:rPr>
                  <a:t> frames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Output: sequence of </a:t>
                </a:r>
                <a:r>
                  <a:rPr lang="en-US" dirty="0" err="1">
                    <a:solidFill>
                      <a:schemeClr val="bg1"/>
                    </a:solidFill>
                  </a:rPr>
                  <a:t>subword</a:t>
                </a:r>
                <a:r>
                  <a:rPr lang="en-US" dirty="0">
                    <a:solidFill>
                      <a:schemeClr val="bg1"/>
                    </a:solidFill>
                  </a:rPr>
                  <a:t>-tokens obtained using beam search, which combines the scores of CTC-Decoder, Attention-Decoder and LM</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𝑌</m:t>
                        </m:r>
                      </m:e>
                      <m:sup>
                        <m:r>
                          <a:rPr lang="en-US" b="0" i="1" smtClean="0">
                            <a:solidFill>
                              <a:schemeClr val="bg1"/>
                            </a:solidFill>
                            <a:latin typeface="Cambria Math" panose="02040503050406030204" pitchFamily="18" charset="0"/>
                          </a:rPr>
                          <m:t>∗</m:t>
                        </m:r>
                      </m:sup>
                    </m:sSup>
                  </m:oMath>
                </a14:m>
                <a:r>
                  <a:rPr lang="en-US" dirty="0">
                    <a:solidFill>
                      <a:schemeClr val="bg1"/>
                    </a:solidFill>
                  </a:rPr>
                  <a:t>  is a set of hypotheses</a:t>
                </a:r>
              </a:p>
              <a:p>
                <a:pPr marL="285750" indent="-285750">
                  <a:buFont typeface="Arial" panose="020B0604020202020204" pitchFamily="34" charset="0"/>
                  <a:buChar char="•"/>
                </a:pPr>
                <a14:m>
                  <m:oMath xmlns:m="http://schemas.openxmlformats.org/officeDocument/2006/math">
                    <m:r>
                      <a:rPr lang="en-IL" i="1" smtClean="0">
                        <a:solidFill>
                          <a:schemeClr val="bg1"/>
                        </a:solidFill>
                        <a:latin typeface="Cambria Math" panose="02040503050406030204" pitchFamily="18" charset="0"/>
                        <a:ea typeface="Cambria Math" panose="02040503050406030204" pitchFamily="18" charset="0"/>
                      </a:rPr>
                      <m:t>𝛼</m:t>
                    </m:r>
                  </m:oMath>
                </a14:m>
                <a:r>
                  <a:rPr lang="en-US" dirty="0">
                    <a:solidFill>
                      <a:schemeClr val="bg1"/>
                    </a:solidFill>
                  </a:rPr>
                  <a:t> and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a14:m>
                <a:r>
                  <a:rPr lang="en-US" dirty="0">
                    <a:solidFill>
                      <a:schemeClr val="bg1"/>
                    </a:solidFill>
                  </a:rPr>
                  <a:t> are hyperparameters</a:t>
                </a:r>
                <a:endParaRPr lang="en-IL" dirty="0">
                  <a:solidFill>
                    <a:schemeClr val="bg1"/>
                  </a:solidFill>
                </a:endParaRPr>
              </a:p>
            </p:txBody>
          </p:sp>
        </mc:Choice>
        <mc:Fallback xmlns="">
          <p:sp>
            <p:nvSpPr>
              <p:cNvPr id="20" name="TextBox 19">
                <a:extLst>
                  <a:ext uri="{FF2B5EF4-FFF2-40B4-BE49-F238E27FC236}">
                    <a16:creationId xmlns:a16="http://schemas.microsoft.com/office/drawing/2014/main" id="{AF278F45-772E-4A04-8E06-8DDE72ECE972}"/>
                  </a:ext>
                </a:extLst>
              </p:cNvPr>
              <p:cNvSpPr txBox="1">
                <a:spLocks noRot="1" noChangeAspect="1" noMove="1" noResize="1" noEditPoints="1" noAdjustHandles="1" noChangeArrowheads="1" noChangeShapeType="1" noTextEdit="1"/>
              </p:cNvSpPr>
              <p:nvPr/>
            </p:nvSpPr>
            <p:spPr>
              <a:xfrm>
                <a:off x="5638800" y="3406149"/>
                <a:ext cx="6464968" cy="2308324"/>
              </a:xfrm>
              <a:prstGeom prst="rect">
                <a:avLst/>
              </a:prstGeom>
              <a:blipFill>
                <a:blip r:embed="rId5"/>
                <a:stretch>
                  <a:fillRect l="-566" t="-1587" r="-471" b="-3439"/>
                </a:stretch>
              </a:blipFill>
            </p:spPr>
            <p:txBody>
              <a:bodyPr/>
              <a:lstStyle/>
              <a:p>
                <a:r>
                  <a:rPr lang="en-US">
                    <a:noFill/>
                  </a:rPr>
                  <a:t> </a:t>
                </a:r>
              </a:p>
            </p:txBody>
          </p:sp>
        </mc:Fallback>
      </mc:AlternateContent>
    </p:spTree>
    <p:extLst>
      <p:ext uri="{BB962C8B-B14F-4D97-AF65-F5344CB8AC3E}">
        <p14:creationId xmlns:p14="http://schemas.microsoft.com/office/powerpoint/2010/main" val="2881525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C253D-B7E7-4B14-974C-346E5603A39A}"/>
              </a:ext>
            </a:extLst>
          </p:cNvPr>
          <p:cNvSpPr>
            <a:spLocks noGrp="1"/>
          </p:cNvSpPr>
          <p:nvPr>
            <p:ph type="title"/>
          </p:nvPr>
        </p:nvSpPr>
        <p:spPr/>
        <p:txBody>
          <a:bodyPr>
            <a:normAutofit/>
          </a:bodyPr>
          <a:lstStyle/>
          <a:p>
            <a:r>
              <a:rPr lang="en-US" sz="5400" dirty="0"/>
              <a:t>Data, Experiments, Results</a:t>
            </a:r>
          </a:p>
        </p:txBody>
      </p:sp>
    </p:spTree>
    <p:extLst>
      <p:ext uri="{BB962C8B-B14F-4D97-AF65-F5344CB8AC3E}">
        <p14:creationId xmlns:p14="http://schemas.microsoft.com/office/powerpoint/2010/main" val="2669365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2DB870-AC33-4A3F-9493-2A3CB4EC8359}"/>
              </a:ext>
            </a:extLst>
          </p:cNvPr>
          <p:cNvSpPr>
            <a:spLocks noGrp="1"/>
          </p:cNvSpPr>
          <p:nvPr>
            <p:ph type="title"/>
          </p:nvPr>
        </p:nvSpPr>
        <p:spPr>
          <a:xfrm>
            <a:off x="523782" y="532915"/>
            <a:ext cx="7039750" cy="700267"/>
          </a:xfrm>
        </p:spPr>
        <p:txBody>
          <a:bodyPr>
            <a:normAutofit fontScale="90000"/>
          </a:bodyPr>
          <a:lstStyle/>
          <a:p>
            <a:r>
              <a:rPr lang="en-US" dirty="0"/>
              <a:t>What is our data?</a:t>
            </a:r>
            <a:br>
              <a:rPr lang="en-US" dirty="0"/>
            </a:br>
            <a:endParaRPr lang="en-IL" dirty="0"/>
          </a:p>
        </p:txBody>
      </p:sp>
      <p:sp>
        <p:nvSpPr>
          <p:cNvPr id="7" name="TextBox 6">
            <a:extLst>
              <a:ext uri="{FF2B5EF4-FFF2-40B4-BE49-F238E27FC236}">
                <a16:creationId xmlns:a16="http://schemas.microsoft.com/office/drawing/2014/main" id="{8A44898B-99D4-4E5B-91D0-8BF9C441517D}"/>
              </a:ext>
            </a:extLst>
          </p:cNvPr>
          <p:cNvSpPr txBox="1"/>
          <p:nvPr/>
        </p:nvSpPr>
        <p:spPr>
          <a:xfrm>
            <a:off x="523782" y="1430165"/>
            <a:ext cx="9907480" cy="3416320"/>
          </a:xfrm>
          <a:prstGeom prst="rect">
            <a:avLst/>
          </a:prstGeom>
          <a:noFill/>
        </p:spPr>
        <p:txBody>
          <a:bodyPr wrap="square" rtlCol="0">
            <a:spAutoFit/>
          </a:bodyPr>
          <a:lstStyle/>
          <a:p>
            <a:pPr marL="457200" indent="-457200">
              <a:buFont typeface="Arial" panose="020B0604020202020204" pitchFamily="34" charset="0"/>
              <a:buChar char="•"/>
            </a:pPr>
            <a:r>
              <a:rPr lang="en-US" sz="2000" dirty="0">
                <a:solidFill>
                  <a:schemeClr val="accent2"/>
                </a:solidFill>
              </a:rPr>
              <a:t> Public Spanish datasets</a:t>
            </a:r>
            <a:br>
              <a:rPr lang="en-US" sz="3200" dirty="0">
                <a:solidFill>
                  <a:schemeClr val="accent2"/>
                </a:solidFill>
              </a:rPr>
            </a:br>
            <a:br>
              <a:rPr lang="en-US" dirty="0">
                <a:solidFill>
                  <a:schemeClr val="accent2"/>
                </a:solidFill>
              </a:rPr>
            </a:br>
            <a:r>
              <a:rPr lang="en-US" sz="2000" dirty="0">
                <a:solidFill>
                  <a:schemeClr val="bg1"/>
                </a:solidFill>
              </a:rPr>
              <a:t>1) TEDx Spanish</a:t>
            </a:r>
            <a:br>
              <a:rPr lang="en-US" sz="2000" dirty="0">
                <a:solidFill>
                  <a:schemeClr val="bg1"/>
                </a:solidFill>
              </a:rPr>
            </a:br>
            <a:r>
              <a:rPr lang="en-US" sz="2000" dirty="0">
                <a:solidFill>
                  <a:schemeClr val="bg1"/>
                </a:solidFill>
              </a:rPr>
              <a:t>2) Mozilla Common Voice</a:t>
            </a:r>
            <a:br>
              <a:rPr lang="en-US" sz="2000" dirty="0">
                <a:solidFill>
                  <a:schemeClr val="bg1"/>
                </a:solidFill>
              </a:rPr>
            </a:br>
            <a:r>
              <a:rPr lang="en-US" sz="2000" dirty="0">
                <a:solidFill>
                  <a:schemeClr val="bg1"/>
                </a:solidFill>
              </a:rPr>
              <a:t>3) Crowdsource by Google</a:t>
            </a:r>
            <a:br>
              <a:rPr lang="en-US" sz="2000" dirty="0">
                <a:solidFill>
                  <a:schemeClr val="accent2"/>
                </a:solidFill>
              </a:rPr>
            </a:br>
            <a:r>
              <a:rPr lang="en-US" sz="2000" dirty="0">
                <a:solidFill>
                  <a:schemeClr val="bg1"/>
                </a:solidFill>
              </a:rPr>
              <a:t>4) Kaggle Spanish – dropped, as had no speaker labeling information </a:t>
            </a:r>
            <a:br>
              <a:rPr lang="en-US" sz="2000" dirty="0">
                <a:solidFill>
                  <a:schemeClr val="accent2"/>
                </a:solidFill>
              </a:rPr>
            </a:br>
            <a:endParaRPr lang="en-US" sz="2000" dirty="0">
              <a:solidFill>
                <a:schemeClr val="accent2"/>
              </a:solidFill>
            </a:endParaRPr>
          </a:p>
          <a:p>
            <a:pPr marL="457200" indent="-457200">
              <a:buFont typeface="Arial" panose="020B0604020202020204" pitchFamily="34" charset="0"/>
              <a:buChar char="•"/>
            </a:pPr>
            <a:r>
              <a:rPr lang="en-US" sz="2000" dirty="0">
                <a:solidFill>
                  <a:schemeClr val="accent2"/>
                </a:solidFill>
              </a:rPr>
              <a:t> Gong datasets</a:t>
            </a:r>
            <a:br>
              <a:rPr lang="en-US" sz="3200" dirty="0">
                <a:solidFill>
                  <a:schemeClr val="accent2"/>
                </a:solidFill>
              </a:rPr>
            </a:br>
            <a:br>
              <a:rPr lang="en-US" dirty="0">
                <a:solidFill>
                  <a:schemeClr val="accent2"/>
                </a:solidFill>
              </a:rPr>
            </a:br>
            <a:r>
              <a:rPr lang="en-US" sz="2000" dirty="0">
                <a:solidFill>
                  <a:schemeClr val="bg1"/>
                </a:solidFill>
              </a:rPr>
              <a:t>1) Supervised data (annotated by humans)</a:t>
            </a:r>
            <a:br>
              <a:rPr lang="en-US" sz="2000" dirty="0">
                <a:solidFill>
                  <a:schemeClr val="bg1"/>
                </a:solidFill>
              </a:rPr>
            </a:br>
            <a:r>
              <a:rPr lang="en-US" sz="2000" dirty="0">
                <a:solidFill>
                  <a:schemeClr val="bg1"/>
                </a:solidFill>
              </a:rPr>
              <a:t>2) Unsupervised data (annotated automatically by “Amazon Comprehend”)</a:t>
            </a:r>
          </a:p>
        </p:txBody>
      </p:sp>
    </p:spTree>
    <p:extLst>
      <p:ext uri="{BB962C8B-B14F-4D97-AF65-F5344CB8AC3E}">
        <p14:creationId xmlns:p14="http://schemas.microsoft.com/office/powerpoint/2010/main" val="362826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ACF0-F6FC-4B11-8CA6-E8E014C76039}"/>
              </a:ext>
            </a:extLst>
          </p:cNvPr>
          <p:cNvSpPr>
            <a:spLocks noGrp="1"/>
          </p:cNvSpPr>
          <p:nvPr>
            <p:ph type="title"/>
          </p:nvPr>
        </p:nvSpPr>
        <p:spPr>
          <a:xfrm>
            <a:off x="706015" y="1860741"/>
            <a:ext cx="10515600" cy="1719262"/>
          </a:xfrm>
        </p:spPr>
        <p:txBody>
          <a:bodyPr>
            <a:normAutofit/>
          </a:bodyPr>
          <a:lstStyle/>
          <a:p>
            <a:r>
              <a:rPr lang="en-US" sz="5400" dirty="0"/>
              <a:t>Introduction &amp; Overview</a:t>
            </a:r>
          </a:p>
        </p:txBody>
      </p:sp>
    </p:spTree>
    <p:extLst>
      <p:ext uri="{BB962C8B-B14F-4D97-AF65-F5344CB8AC3E}">
        <p14:creationId xmlns:p14="http://schemas.microsoft.com/office/powerpoint/2010/main" val="375739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9AE74C-3907-4622-A294-152D77F81F02}"/>
              </a:ext>
            </a:extLst>
          </p:cNvPr>
          <p:cNvSpPr>
            <a:spLocks noGrp="1"/>
          </p:cNvSpPr>
          <p:nvPr>
            <p:ph type="title"/>
          </p:nvPr>
        </p:nvSpPr>
        <p:spPr>
          <a:xfrm>
            <a:off x="558472" y="520117"/>
            <a:ext cx="10618843" cy="744694"/>
          </a:xfrm>
        </p:spPr>
        <p:txBody>
          <a:bodyPr/>
          <a:lstStyle/>
          <a:p>
            <a:r>
              <a:rPr lang="en-US" dirty="0"/>
              <a:t>Models trained on Public Datasets </a:t>
            </a:r>
          </a:p>
        </p:txBody>
      </p:sp>
      <p:graphicFrame>
        <p:nvGraphicFramePr>
          <p:cNvPr id="2" name="Table 2">
            <a:extLst>
              <a:ext uri="{FF2B5EF4-FFF2-40B4-BE49-F238E27FC236}">
                <a16:creationId xmlns:a16="http://schemas.microsoft.com/office/drawing/2014/main" id="{E33488FF-D6D0-4944-B169-B1312EE7EF90}"/>
              </a:ext>
            </a:extLst>
          </p:cNvPr>
          <p:cNvGraphicFramePr>
            <a:graphicFrameLocks noGrp="1"/>
          </p:cNvGraphicFramePr>
          <p:nvPr>
            <p:ph idx="1"/>
            <p:extLst>
              <p:ext uri="{D42A27DB-BD31-4B8C-83A1-F6EECF244321}">
                <p14:modId xmlns:p14="http://schemas.microsoft.com/office/powerpoint/2010/main" val="4056428261"/>
              </p:ext>
            </p:extLst>
          </p:nvPr>
        </p:nvGraphicFramePr>
        <p:xfrm>
          <a:off x="677548" y="1823720"/>
          <a:ext cx="10618790" cy="2174240"/>
        </p:xfrm>
        <a:graphic>
          <a:graphicData uri="http://schemas.openxmlformats.org/drawingml/2006/table">
            <a:tbl>
              <a:tblPr firstRow="1" bandRow="1">
                <a:tableStyleId>{5C22544A-7EE6-4342-B048-85BDC9FD1C3A}</a:tableStyleId>
              </a:tblPr>
              <a:tblGrid>
                <a:gridCol w="1722714">
                  <a:extLst>
                    <a:ext uri="{9D8B030D-6E8A-4147-A177-3AD203B41FA5}">
                      <a16:colId xmlns:a16="http://schemas.microsoft.com/office/drawing/2014/main" val="3005650967"/>
                    </a:ext>
                  </a:extLst>
                </a:gridCol>
                <a:gridCol w="1400962">
                  <a:extLst>
                    <a:ext uri="{9D8B030D-6E8A-4147-A177-3AD203B41FA5}">
                      <a16:colId xmlns:a16="http://schemas.microsoft.com/office/drawing/2014/main" val="734320124"/>
                    </a:ext>
                  </a:extLst>
                </a:gridCol>
                <a:gridCol w="1427234">
                  <a:extLst>
                    <a:ext uri="{9D8B030D-6E8A-4147-A177-3AD203B41FA5}">
                      <a16:colId xmlns:a16="http://schemas.microsoft.com/office/drawing/2014/main" val="610596470"/>
                    </a:ext>
                  </a:extLst>
                </a:gridCol>
                <a:gridCol w="1516970">
                  <a:extLst>
                    <a:ext uri="{9D8B030D-6E8A-4147-A177-3AD203B41FA5}">
                      <a16:colId xmlns:a16="http://schemas.microsoft.com/office/drawing/2014/main" val="2899645457"/>
                    </a:ext>
                  </a:extLst>
                </a:gridCol>
                <a:gridCol w="1516970">
                  <a:extLst>
                    <a:ext uri="{9D8B030D-6E8A-4147-A177-3AD203B41FA5}">
                      <a16:colId xmlns:a16="http://schemas.microsoft.com/office/drawing/2014/main" val="1914895916"/>
                    </a:ext>
                  </a:extLst>
                </a:gridCol>
                <a:gridCol w="1516970">
                  <a:extLst>
                    <a:ext uri="{9D8B030D-6E8A-4147-A177-3AD203B41FA5}">
                      <a16:colId xmlns:a16="http://schemas.microsoft.com/office/drawing/2014/main" val="3245028177"/>
                    </a:ext>
                  </a:extLst>
                </a:gridCol>
                <a:gridCol w="1516970">
                  <a:extLst>
                    <a:ext uri="{9D8B030D-6E8A-4147-A177-3AD203B41FA5}">
                      <a16:colId xmlns:a16="http://schemas.microsoft.com/office/drawing/2014/main" val="1487431623"/>
                    </a:ext>
                  </a:extLst>
                </a:gridCol>
              </a:tblGrid>
              <a:tr h="370840">
                <a:tc>
                  <a:txBody>
                    <a:bodyPr/>
                    <a:lstStyle/>
                    <a:p>
                      <a:r>
                        <a:rPr lang="en-US" dirty="0"/>
                        <a:t>Dataset </a:t>
                      </a:r>
                    </a:p>
                  </a:txBody>
                  <a:tcPr/>
                </a:tc>
                <a:tc>
                  <a:txBody>
                    <a:bodyPr/>
                    <a:lstStyle/>
                    <a:p>
                      <a:r>
                        <a:rPr lang="en-US" dirty="0"/>
                        <a:t>Utterances</a:t>
                      </a:r>
                    </a:p>
                  </a:txBody>
                  <a:tcPr/>
                </a:tc>
                <a:tc>
                  <a:txBody>
                    <a:bodyPr/>
                    <a:lstStyle/>
                    <a:p>
                      <a:r>
                        <a:rPr lang="en-US" dirty="0"/>
                        <a:t>Hours</a:t>
                      </a:r>
                    </a:p>
                  </a:txBody>
                  <a:tcPr/>
                </a:tc>
                <a:tc>
                  <a:txBody>
                    <a:bodyPr/>
                    <a:lstStyle/>
                    <a:p>
                      <a:r>
                        <a:rPr lang="en-US" dirty="0"/>
                        <a:t>Speakers</a:t>
                      </a:r>
                    </a:p>
                  </a:txBody>
                  <a:tcPr/>
                </a:tc>
                <a:tc>
                  <a:txBody>
                    <a:bodyPr/>
                    <a:lstStyle/>
                    <a:p>
                      <a:r>
                        <a:rPr lang="en-US" dirty="0"/>
                        <a:t>Epochs of training</a:t>
                      </a:r>
                    </a:p>
                  </a:txBody>
                  <a:tcPr/>
                </a:tc>
                <a:tc>
                  <a:txBody>
                    <a:bodyPr/>
                    <a:lstStyle/>
                    <a:p>
                      <a:r>
                        <a:rPr lang="en-US" dirty="0"/>
                        <a:t>WER </a:t>
                      </a:r>
                    </a:p>
                    <a:p>
                      <a:r>
                        <a:rPr lang="en-US" sz="1400" dirty="0"/>
                        <a:t>test set – own</a:t>
                      </a:r>
                    </a:p>
                  </a:txBody>
                  <a:tcPr/>
                </a:tc>
                <a:tc>
                  <a:txBody>
                    <a:bodyPr/>
                    <a:lstStyle/>
                    <a:p>
                      <a:r>
                        <a:rPr lang="en-US" dirty="0"/>
                        <a:t>WER </a:t>
                      </a:r>
                    </a:p>
                    <a:p>
                      <a:r>
                        <a:rPr lang="en-US" sz="1400" dirty="0"/>
                        <a:t>test set – Gong supervised</a:t>
                      </a:r>
                    </a:p>
                  </a:txBody>
                  <a:tcPr/>
                </a:tc>
                <a:extLst>
                  <a:ext uri="{0D108BD9-81ED-4DB2-BD59-A6C34878D82A}">
                    <a16:rowId xmlns:a16="http://schemas.microsoft.com/office/drawing/2014/main" val="3404749208"/>
                  </a:ext>
                </a:extLst>
              </a:tr>
              <a:tr h="370840">
                <a:tc>
                  <a:txBody>
                    <a:bodyPr/>
                    <a:lstStyle/>
                    <a:p>
                      <a:r>
                        <a:rPr lang="en-US" sz="1800" kern="1200" dirty="0">
                          <a:solidFill>
                            <a:schemeClr val="dk1"/>
                          </a:solidFill>
                          <a:effectLst/>
                          <a:latin typeface="+mn-lt"/>
                          <a:ea typeface="+mn-ea"/>
                          <a:cs typeface="+mn-cs"/>
                        </a:rPr>
                        <a:t>Common Voice</a:t>
                      </a:r>
                      <a:endParaRPr lang="en-US" dirty="0"/>
                    </a:p>
                  </a:txBody>
                  <a:tcPr/>
                </a:tc>
                <a:tc>
                  <a:txBody>
                    <a:bodyPr/>
                    <a:lstStyle/>
                    <a:p>
                      <a:r>
                        <a:rPr lang="en-US" sz="1800" kern="1200" dirty="0">
                          <a:solidFill>
                            <a:schemeClr val="dk1"/>
                          </a:solidFill>
                          <a:effectLst/>
                          <a:latin typeface="+mn-lt"/>
                          <a:ea typeface="+mn-ea"/>
                          <a:cs typeface="+mn-cs"/>
                        </a:rPr>
                        <a:t>148,375</a:t>
                      </a:r>
                      <a:endParaRPr lang="en-US" dirty="0"/>
                    </a:p>
                  </a:txBody>
                  <a:tcPr/>
                </a:tc>
                <a:tc>
                  <a:txBody>
                    <a:bodyPr/>
                    <a:lstStyle/>
                    <a:p>
                      <a:r>
                        <a:rPr lang="en-US" sz="1800" kern="1200" dirty="0">
                          <a:solidFill>
                            <a:schemeClr val="dk1"/>
                          </a:solidFill>
                          <a:effectLst/>
                          <a:latin typeface="+mn-lt"/>
                          <a:ea typeface="+mn-ea"/>
                          <a:cs typeface="+mn-cs"/>
                        </a:rPr>
                        <a:t>165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7147</a:t>
                      </a:r>
                    </a:p>
                    <a:p>
                      <a:endParaRPr lang="en-US" dirty="0"/>
                    </a:p>
                  </a:txBody>
                  <a:tcPr/>
                </a:tc>
                <a:tc>
                  <a:txBody>
                    <a:bodyPr/>
                    <a:lstStyle/>
                    <a:p>
                      <a:r>
                        <a:rPr lang="en-US" dirty="0"/>
                        <a:t>100</a:t>
                      </a:r>
                    </a:p>
                  </a:txBody>
                  <a:tcPr/>
                </a:tc>
                <a:tc>
                  <a:txBody>
                    <a:bodyPr/>
                    <a:lstStyle/>
                    <a:p>
                      <a:r>
                        <a:rPr lang="en-US" dirty="0"/>
                        <a:t>20.6</a:t>
                      </a:r>
                    </a:p>
                  </a:txBody>
                  <a:tcPr/>
                </a:tc>
                <a:tc>
                  <a:txBody>
                    <a:bodyPr/>
                    <a:lstStyle/>
                    <a:p>
                      <a:r>
                        <a:rPr lang="en-US" dirty="0"/>
                        <a:t>66.3</a:t>
                      </a:r>
                    </a:p>
                  </a:txBody>
                  <a:tcPr/>
                </a:tc>
                <a:extLst>
                  <a:ext uri="{0D108BD9-81ED-4DB2-BD59-A6C34878D82A}">
                    <a16:rowId xmlns:a16="http://schemas.microsoft.com/office/drawing/2014/main" val="510043276"/>
                  </a:ext>
                </a:extLst>
              </a:tr>
              <a:tr h="370840">
                <a:tc>
                  <a:txBody>
                    <a:bodyPr/>
                    <a:lstStyle/>
                    <a:p>
                      <a:r>
                        <a:rPr lang="en-US" dirty="0"/>
                        <a:t>TEDx</a:t>
                      </a:r>
                    </a:p>
                  </a:txBody>
                  <a:tcPr/>
                </a:tc>
                <a:tc>
                  <a:txBody>
                    <a:bodyPr/>
                    <a:lstStyle/>
                    <a:p>
                      <a:r>
                        <a:rPr lang="en-US" dirty="0"/>
                        <a:t>11,243</a:t>
                      </a:r>
                    </a:p>
                  </a:txBody>
                  <a:tcPr/>
                </a:tc>
                <a:tc>
                  <a:txBody>
                    <a:bodyPr/>
                    <a:lstStyle/>
                    <a:p>
                      <a:r>
                        <a:rPr lang="en-US" dirty="0"/>
                        <a:t>24</a:t>
                      </a:r>
                    </a:p>
                  </a:txBody>
                  <a:tcPr/>
                </a:tc>
                <a:tc>
                  <a:txBody>
                    <a:bodyPr/>
                    <a:lstStyle/>
                    <a:p>
                      <a:r>
                        <a:rPr lang="en-US" dirty="0"/>
                        <a:t>147</a:t>
                      </a:r>
                    </a:p>
                  </a:txBody>
                  <a:tcPr/>
                </a:tc>
                <a:tc>
                  <a:txBody>
                    <a:bodyPr/>
                    <a:lstStyle/>
                    <a:p>
                      <a:r>
                        <a:rPr lang="en-US" dirty="0"/>
                        <a:t>160</a:t>
                      </a:r>
                    </a:p>
                  </a:txBody>
                  <a:tcPr/>
                </a:tc>
                <a:tc>
                  <a:txBody>
                    <a:bodyPr/>
                    <a:lstStyle/>
                    <a:p>
                      <a:r>
                        <a:rPr lang="en-US" dirty="0"/>
                        <a:t>41.8</a:t>
                      </a:r>
                    </a:p>
                  </a:txBody>
                  <a:tcPr/>
                </a:tc>
                <a:tc>
                  <a:txBody>
                    <a:bodyPr/>
                    <a:lstStyle/>
                    <a:p>
                      <a:r>
                        <a:rPr lang="en-US" dirty="0"/>
                        <a:t>65.5</a:t>
                      </a:r>
                    </a:p>
                  </a:txBody>
                  <a:tcPr/>
                </a:tc>
                <a:extLst>
                  <a:ext uri="{0D108BD9-81ED-4DB2-BD59-A6C34878D82A}">
                    <a16:rowId xmlns:a16="http://schemas.microsoft.com/office/drawing/2014/main" val="1142283555"/>
                  </a:ext>
                </a:extLst>
              </a:tr>
              <a:tr h="370840">
                <a:tc>
                  <a:txBody>
                    <a:bodyPr/>
                    <a:lstStyle/>
                    <a:p>
                      <a:r>
                        <a:rPr lang="en-US" sz="1800" b="0" i="0" kern="1200" dirty="0">
                          <a:solidFill>
                            <a:schemeClr val="dk1"/>
                          </a:solidFill>
                          <a:effectLst/>
                          <a:latin typeface="+mn-lt"/>
                          <a:ea typeface="+mn-ea"/>
                          <a:cs typeface="+mn-cs"/>
                        </a:rPr>
                        <a:t>Crowdsource</a:t>
                      </a:r>
                      <a:endParaRPr lang="en-US" dirty="0"/>
                    </a:p>
                  </a:txBody>
                  <a:tcPr/>
                </a:tc>
                <a:tc>
                  <a:txBody>
                    <a:bodyPr/>
                    <a:lstStyle/>
                    <a:p>
                      <a:r>
                        <a:rPr lang="en-US" dirty="0"/>
                        <a:t>15,739</a:t>
                      </a:r>
                    </a:p>
                  </a:txBody>
                  <a:tcPr/>
                </a:tc>
                <a:tc>
                  <a:txBody>
                    <a:bodyPr/>
                    <a:lstStyle/>
                    <a:p>
                      <a:r>
                        <a:rPr lang="en-US" dirty="0"/>
                        <a:t>25</a:t>
                      </a:r>
                    </a:p>
                  </a:txBody>
                  <a:tcPr/>
                </a:tc>
                <a:tc>
                  <a:txBody>
                    <a:bodyPr/>
                    <a:lstStyle/>
                    <a:p>
                      <a:r>
                        <a:rPr lang="en-US" dirty="0"/>
                        <a:t>21</a:t>
                      </a:r>
                    </a:p>
                  </a:txBody>
                  <a:tcPr/>
                </a:tc>
                <a:tc>
                  <a:txBody>
                    <a:bodyPr/>
                    <a:lstStyle/>
                    <a:p>
                      <a:r>
                        <a:rPr lang="en-US" dirty="0"/>
                        <a:t>120</a:t>
                      </a:r>
                    </a:p>
                  </a:txBody>
                  <a:tcPr/>
                </a:tc>
                <a:tc>
                  <a:txBody>
                    <a:bodyPr/>
                    <a:lstStyle/>
                    <a:p>
                      <a:r>
                        <a:rPr lang="en-US" dirty="0"/>
                        <a:t>22.5</a:t>
                      </a:r>
                    </a:p>
                  </a:txBody>
                  <a:tcPr/>
                </a:tc>
                <a:tc>
                  <a:txBody>
                    <a:bodyPr/>
                    <a:lstStyle/>
                    <a:p>
                      <a:r>
                        <a:rPr lang="en-US" dirty="0"/>
                        <a:t>97.4</a:t>
                      </a:r>
                    </a:p>
                  </a:txBody>
                  <a:tcPr/>
                </a:tc>
                <a:extLst>
                  <a:ext uri="{0D108BD9-81ED-4DB2-BD59-A6C34878D82A}">
                    <a16:rowId xmlns:a16="http://schemas.microsoft.com/office/drawing/2014/main" val="1278490201"/>
                  </a:ext>
                </a:extLst>
              </a:tr>
            </a:tbl>
          </a:graphicData>
        </a:graphic>
      </p:graphicFrame>
      <p:sp>
        <p:nvSpPr>
          <p:cNvPr id="3" name="TextBox 2">
            <a:extLst>
              <a:ext uri="{FF2B5EF4-FFF2-40B4-BE49-F238E27FC236}">
                <a16:creationId xmlns:a16="http://schemas.microsoft.com/office/drawing/2014/main" id="{7B094573-4E44-47FE-8BD8-28B0C57E8D92}"/>
              </a:ext>
            </a:extLst>
          </p:cNvPr>
          <p:cNvSpPr txBox="1"/>
          <p:nvPr/>
        </p:nvSpPr>
        <p:spPr>
          <a:xfrm>
            <a:off x="677548" y="4138863"/>
            <a:ext cx="1954446" cy="1200329"/>
          </a:xfrm>
          <a:prstGeom prst="rect">
            <a:avLst/>
          </a:prstGeom>
          <a:noFill/>
        </p:spPr>
        <p:txBody>
          <a:bodyPr wrap="none" rtlCol="0">
            <a:spAutoFit/>
          </a:bodyPr>
          <a:lstStyle/>
          <a:p>
            <a:r>
              <a:rPr lang="en-US" dirty="0">
                <a:solidFill>
                  <a:schemeClr val="bg1"/>
                </a:solidFill>
              </a:rPr>
              <a:t>No Augmentation</a:t>
            </a:r>
          </a:p>
          <a:p>
            <a:r>
              <a:rPr lang="en-US" dirty="0" err="1">
                <a:solidFill>
                  <a:schemeClr val="bg1"/>
                </a:solidFill>
              </a:rPr>
              <a:t>ctc</a:t>
            </a:r>
            <a:r>
              <a:rPr lang="en-US" dirty="0">
                <a:solidFill>
                  <a:schemeClr val="bg1"/>
                </a:solidFill>
              </a:rPr>
              <a:t>-weight: 0.99, </a:t>
            </a:r>
          </a:p>
          <a:p>
            <a:r>
              <a:rPr lang="en-US" dirty="0" err="1">
                <a:solidFill>
                  <a:schemeClr val="bg1"/>
                </a:solidFill>
              </a:rPr>
              <a:t>lm</a:t>
            </a:r>
            <a:r>
              <a:rPr lang="en-US" dirty="0">
                <a:solidFill>
                  <a:schemeClr val="bg1"/>
                </a:solidFill>
              </a:rPr>
              <a:t>-weight: 0.01, </a:t>
            </a:r>
          </a:p>
          <a:p>
            <a:r>
              <a:rPr lang="en-US" dirty="0">
                <a:solidFill>
                  <a:schemeClr val="bg1"/>
                </a:solidFill>
              </a:rPr>
              <a:t>beam-size: 6</a:t>
            </a:r>
          </a:p>
        </p:txBody>
      </p:sp>
    </p:spTree>
    <p:extLst>
      <p:ext uri="{BB962C8B-B14F-4D97-AF65-F5344CB8AC3E}">
        <p14:creationId xmlns:p14="http://schemas.microsoft.com/office/powerpoint/2010/main" val="2787224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4E25-0732-4B7D-80BA-1E9962F0CD3B}"/>
              </a:ext>
            </a:extLst>
          </p:cNvPr>
          <p:cNvSpPr>
            <a:spLocks noGrp="1"/>
          </p:cNvSpPr>
          <p:nvPr>
            <p:ph type="title"/>
          </p:nvPr>
        </p:nvSpPr>
        <p:spPr>
          <a:xfrm>
            <a:off x="617195" y="411061"/>
            <a:ext cx="10618843" cy="778250"/>
          </a:xfrm>
        </p:spPr>
        <p:txBody>
          <a:bodyPr/>
          <a:lstStyle/>
          <a:p>
            <a:r>
              <a:rPr lang="en-US" dirty="0"/>
              <a:t>Models trained on Gong Datasets </a:t>
            </a:r>
          </a:p>
        </p:txBody>
      </p:sp>
      <p:graphicFrame>
        <p:nvGraphicFramePr>
          <p:cNvPr id="6" name="Table 2">
            <a:extLst>
              <a:ext uri="{FF2B5EF4-FFF2-40B4-BE49-F238E27FC236}">
                <a16:creationId xmlns:a16="http://schemas.microsoft.com/office/drawing/2014/main" id="{6411945D-D08C-429E-8637-1390E1595E05}"/>
              </a:ext>
            </a:extLst>
          </p:cNvPr>
          <p:cNvGraphicFramePr>
            <a:graphicFrameLocks noGrp="1"/>
          </p:cNvGraphicFramePr>
          <p:nvPr>
            <p:ph idx="1"/>
            <p:extLst>
              <p:ext uri="{D42A27DB-BD31-4B8C-83A1-F6EECF244321}">
                <p14:modId xmlns:p14="http://schemas.microsoft.com/office/powerpoint/2010/main" val="759133870"/>
              </p:ext>
            </p:extLst>
          </p:nvPr>
        </p:nvGraphicFramePr>
        <p:xfrm>
          <a:off x="617196" y="2013751"/>
          <a:ext cx="11000155" cy="2907895"/>
        </p:xfrm>
        <a:graphic>
          <a:graphicData uri="http://schemas.openxmlformats.org/drawingml/2006/table">
            <a:tbl>
              <a:tblPr firstRow="1" bandRow="1">
                <a:tableStyleId>{5C22544A-7EE6-4342-B048-85BDC9FD1C3A}</a:tableStyleId>
              </a:tblPr>
              <a:tblGrid>
                <a:gridCol w="1677403">
                  <a:extLst>
                    <a:ext uri="{9D8B030D-6E8A-4147-A177-3AD203B41FA5}">
                      <a16:colId xmlns:a16="http://schemas.microsoft.com/office/drawing/2014/main" val="3005650967"/>
                    </a:ext>
                  </a:extLst>
                </a:gridCol>
                <a:gridCol w="1715927">
                  <a:extLst>
                    <a:ext uri="{9D8B030D-6E8A-4147-A177-3AD203B41FA5}">
                      <a16:colId xmlns:a16="http://schemas.microsoft.com/office/drawing/2014/main" val="734320124"/>
                    </a:ext>
                  </a:extLst>
                </a:gridCol>
                <a:gridCol w="1330517">
                  <a:extLst>
                    <a:ext uri="{9D8B030D-6E8A-4147-A177-3AD203B41FA5}">
                      <a16:colId xmlns:a16="http://schemas.microsoft.com/office/drawing/2014/main" val="610596470"/>
                    </a:ext>
                  </a:extLst>
                </a:gridCol>
                <a:gridCol w="1569077">
                  <a:extLst>
                    <a:ext uri="{9D8B030D-6E8A-4147-A177-3AD203B41FA5}">
                      <a16:colId xmlns:a16="http://schemas.microsoft.com/office/drawing/2014/main" val="2899645457"/>
                    </a:ext>
                  </a:extLst>
                </a:gridCol>
                <a:gridCol w="1569077">
                  <a:extLst>
                    <a:ext uri="{9D8B030D-6E8A-4147-A177-3AD203B41FA5}">
                      <a16:colId xmlns:a16="http://schemas.microsoft.com/office/drawing/2014/main" val="3959022659"/>
                    </a:ext>
                  </a:extLst>
                </a:gridCol>
                <a:gridCol w="1569077">
                  <a:extLst>
                    <a:ext uri="{9D8B030D-6E8A-4147-A177-3AD203B41FA5}">
                      <a16:colId xmlns:a16="http://schemas.microsoft.com/office/drawing/2014/main" val="3245028177"/>
                    </a:ext>
                  </a:extLst>
                </a:gridCol>
                <a:gridCol w="1569077">
                  <a:extLst>
                    <a:ext uri="{9D8B030D-6E8A-4147-A177-3AD203B41FA5}">
                      <a16:colId xmlns:a16="http://schemas.microsoft.com/office/drawing/2014/main" val="1487431623"/>
                    </a:ext>
                  </a:extLst>
                </a:gridCol>
              </a:tblGrid>
              <a:tr h="652375">
                <a:tc>
                  <a:txBody>
                    <a:bodyPr/>
                    <a:lstStyle/>
                    <a:p>
                      <a:r>
                        <a:rPr lang="en-US" dirty="0"/>
                        <a:t>Dataset </a:t>
                      </a:r>
                    </a:p>
                  </a:txBody>
                  <a:tcPr/>
                </a:tc>
                <a:tc>
                  <a:txBody>
                    <a:bodyPr/>
                    <a:lstStyle/>
                    <a:p>
                      <a:r>
                        <a:rPr lang="en-US" dirty="0"/>
                        <a:t>Utterances</a:t>
                      </a:r>
                    </a:p>
                  </a:txBody>
                  <a:tcPr/>
                </a:tc>
                <a:tc>
                  <a:txBody>
                    <a:bodyPr/>
                    <a:lstStyle/>
                    <a:p>
                      <a:r>
                        <a:rPr lang="en-US" dirty="0"/>
                        <a:t>Hours</a:t>
                      </a:r>
                    </a:p>
                  </a:txBody>
                  <a:tcPr/>
                </a:tc>
                <a:tc>
                  <a:txBody>
                    <a:bodyPr/>
                    <a:lstStyle/>
                    <a:p>
                      <a:r>
                        <a:rPr lang="en-US" dirty="0"/>
                        <a:t>Speakers</a:t>
                      </a:r>
                    </a:p>
                  </a:txBody>
                  <a:tcPr/>
                </a:tc>
                <a:tc>
                  <a:txBody>
                    <a:bodyPr/>
                    <a:lstStyle/>
                    <a:p>
                      <a:r>
                        <a:rPr lang="en-US" dirty="0"/>
                        <a:t>Epochs of training</a:t>
                      </a:r>
                    </a:p>
                  </a:txBody>
                  <a:tcPr/>
                </a:tc>
                <a:tc>
                  <a:txBody>
                    <a:bodyPr/>
                    <a:lstStyle/>
                    <a:p>
                      <a:r>
                        <a:rPr lang="en-US" dirty="0"/>
                        <a:t>WER </a:t>
                      </a:r>
                    </a:p>
                    <a:p>
                      <a:r>
                        <a:rPr lang="en-US" sz="1400" dirty="0"/>
                        <a:t>test set – own unseen </a:t>
                      </a:r>
                    </a:p>
                  </a:txBody>
                  <a:tcPr/>
                </a:tc>
                <a:tc>
                  <a:txBody>
                    <a:bodyPr/>
                    <a:lstStyle/>
                    <a:p>
                      <a:r>
                        <a:rPr lang="en-US" dirty="0"/>
                        <a:t>WER </a:t>
                      </a:r>
                    </a:p>
                    <a:p>
                      <a:r>
                        <a:rPr lang="en-US" sz="1400" dirty="0"/>
                        <a:t>test set – Gong supervised</a:t>
                      </a:r>
                    </a:p>
                  </a:txBody>
                  <a:tcPr/>
                </a:tc>
                <a:extLst>
                  <a:ext uri="{0D108BD9-81ED-4DB2-BD59-A6C34878D82A}">
                    <a16:rowId xmlns:a16="http://schemas.microsoft.com/office/drawing/2014/main" val="3404749208"/>
                  </a:ext>
                </a:extLst>
              </a:tr>
              <a:tr h="652375">
                <a:tc>
                  <a:txBody>
                    <a:bodyPr/>
                    <a:lstStyle/>
                    <a:p>
                      <a:r>
                        <a:rPr lang="en-US" sz="1800" kern="1200" dirty="0">
                          <a:solidFill>
                            <a:schemeClr val="dk1"/>
                          </a:solidFill>
                          <a:effectLst/>
                          <a:latin typeface="+mn-lt"/>
                          <a:ea typeface="+mn-ea"/>
                          <a:cs typeface="+mn-cs"/>
                        </a:rPr>
                        <a:t>Gong Unsupervised</a:t>
                      </a:r>
                      <a:endParaRPr lang="en-US" dirty="0"/>
                    </a:p>
                  </a:txBody>
                  <a:tcPr/>
                </a:tc>
                <a:tc>
                  <a:txBody>
                    <a:bodyPr/>
                    <a:lstStyle/>
                    <a:p>
                      <a:r>
                        <a:rPr lang="en-US" sz="1800" kern="1200" dirty="0">
                          <a:solidFill>
                            <a:schemeClr val="dk1"/>
                          </a:solidFill>
                          <a:effectLst/>
                          <a:latin typeface="+mn-lt"/>
                          <a:ea typeface="+mn-ea"/>
                          <a:cs typeface="+mn-cs"/>
                        </a:rPr>
                        <a:t>84,804</a:t>
                      </a:r>
                      <a:endParaRPr lang="en-US" dirty="0"/>
                    </a:p>
                  </a:txBody>
                  <a:tcPr/>
                </a:tc>
                <a:tc>
                  <a:txBody>
                    <a:bodyPr/>
                    <a:lstStyle/>
                    <a:p>
                      <a:r>
                        <a:rPr lang="en-US" dirty="0"/>
                        <a:t>280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3026</a:t>
                      </a:r>
                    </a:p>
                    <a:p>
                      <a:endParaRPr lang="en-US" dirty="0"/>
                    </a:p>
                  </a:txBody>
                  <a:tcPr/>
                </a:tc>
                <a:tc>
                  <a:txBody>
                    <a:bodyPr/>
                    <a:lstStyle/>
                    <a:p>
                      <a:r>
                        <a:rPr lang="en-US" dirty="0"/>
                        <a:t>100</a:t>
                      </a:r>
                    </a:p>
                  </a:txBody>
                  <a:tcPr/>
                </a:tc>
                <a:tc>
                  <a:txBody>
                    <a:bodyPr/>
                    <a:lstStyle/>
                    <a:p>
                      <a:r>
                        <a:rPr lang="en-US" dirty="0"/>
                        <a:t>43.9</a:t>
                      </a:r>
                    </a:p>
                  </a:txBody>
                  <a:tcPr/>
                </a:tc>
                <a:tc>
                  <a:txBody>
                    <a:bodyPr/>
                    <a:lstStyle/>
                    <a:p>
                      <a:r>
                        <a:rPr lang="en-US" dirty="0"/>
                        <a:t>41.4</a:t>
                      </a:r>
                    </a:p>
                  </a:txBody>
                  <a:tcPr/>
                </a:tc>
                <a:extLst>
                  <a:ext uri="{0D108BD9-81ED-4DB2-BD59-A6C34878D82A}">
                    <a16:rowId xmlns:a16="http://schemas.microsoft.com/office/drawing/2014/main" val="510043276"/>
                  </a:ext>
                </a:extLst>
              </a:tr>
              <a:tr h="1211555">
                <a:tc>
                  <a:txBody>
                    <a:bodyPr/>
                    <a:lstStyle/>
                    <a:p>
                      <a:r>
                        <a:rPr lang="en-US" sz="1800" kern="1200" dirty="0">
                          <a:solidFill>
                            <a:schemeClr val="dk1"/>
                          </a:solidFill>
                          <a:effectLst/>
                          <a:latin typeface="+mn-lt"/>
                          <a:ea typeface="+mn-ea"/>
                          <a:cs typeface="+mn-cs"/>
                        </a:rPr>
                        <a:t>Gong Unsupervised + Supervised </a:t>
                      </a:r>
                      <a:r>
                        <a:rPr lang="en-US" sz="1800" u="sng" kern="1200" dirty="0">
                          <a:solidFill>
                            <a:schemeClr val="dk1"/>
                          </a:solidFill>
                          <a:effectLst/>
                          <a:latin typeface="+mn-lt"/>
                          <a:ea typeface="+mn-ea"/>
                          <a:cs typeface="+mn-cs"/>
                        </a:rPr>
                        <a:t>without shuffling</a:t>
                      </a:r>
                      <a:r>
                        <a:rPr lang="en-US" sz="1800" kern="1200" dirty="0">
                          <a:solidFill>
                            <a:schemeClr val="dk1"/>
                          </a:solidFill>
                          <a:effectLst/>
                          <a:latin typeface="+mn-lt"/>
                          <a:ea typeface="+mn-ea"/>
                          <a:cs typeface="+mn-cs"/>
                        </a:rPr>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84,804 + 3,435</a:t>
                      </a:r>
                      <a:endParaRPr lang="en-US" dirty="0"/>
                    </a:p>
                  </a:txBody>
                  <a:tcPr/>
                </a:tc>
                <a:tc>
                  <a:txBody>
                    <a:bodyPr/>
                    <a:lstStyle/>
                    <a:p>
                      <a:r>
                        <a:rPr lang="en-US" sz="1800" kern="1200" dirty="0">
                          <a:solidFill>
                            <a:schemeClr val="dk1"/>
                          </a:solidFill>
                          <a:effectLst/>
                          <a:latin typeface="+mn-lt"/>
                          <a:ea typeface="+mn-ea"/>
                          <a:cs typeface="+mn-cs"/>
                        </a:rPr>
                        <a:t>280 + 3.5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3026 + 62</a:t>
                      </a:r>
                    </a:p>
                  </a:txBody>
                  <a:tcPr/>
                </a:tc>
                <a:tc>
                  <a:txBody>
                    <a:bodyPr/>
                    <a:lstStyle/>
                    <a:p>
                      <a:r>
                        <a:rPr lang="en-US" dirty="0"/>
                        <a:t>100</a:t>
                      </a:r>
                    </a:p>
                  </a:txBody>
                  <a:tcPr/>
                </a:tc>
                <a:tc>
                  <a:txBody>
                    <a:bodyPr/>
                    <a:lstStyle/>
                    <a:p>
                      <a:r>
                        <a:rPr lang="en-US" dirty="0">
                          <a:solidFill>
                            <a:srgbClr val="00B050"/>
                          </a:solidFill>
                        </a:rPr>
                        <a:t>31.8</a:t>
                      </a:r>
                    </a:p>
                  </a:txBody>
                  <a:tcPr/>
                </a:tc>
                <a:tc>
                  <a:txBody>
                    <a:bodyPr/>
                    <a:lstStyle/>
                    <a:p>
                      <a:r>
                        <a:rPr lang="en-US" dirty="0">
                          <a:solidFill>
                            <a:srgbClr val="00B050"/>
                          </a:solidFill>
                        </a:rPr>
                        <a:t>33.2</a:t>
                      </a:r>
                      <a:r>
                        <a:rPr lang="en-US" dirty="0"/>
                        <a:t> (unseen part of supervised data) </a:t>
                      </a:r>
                    </a:p>
                  </a:txBody>
                  <a:tcPr/>
                </a:tc>
                <a:extLst>
                  <a:ext uri="{0D108BD9-81ED-4DB2-BD59-A6C34878D82A}">
                    <a16:rowId xmlns:a16="http://schemas.microsoft.com/office/drawing/2014/main" val="1142283555"/>
                  </a:ext>
                </a:extLst>
              </a:tr>
            </a:tbl>
          </a:graphicData>
        </a:graphic>
      </p:graphicFrame>
      <p:sp>
        <p:nvSpPr>
          <p:cNvPr id="4" name="TextBox 3">
            <a:extLst>
              <a:ext uri="{FF2B5EF4-FFF2-40B4-BE49-F238E27FC236}">
                <a16:creationId xmlns:a16="http://schemas.microsoft.com/office/drawing/2014/main" id="{650FE19F-5285-4644-B1DB-ED1BC0B4E103}"/>
              </a:ext>
            </a:extLst>
          </p:cNvPr>
          <p:cNvSpPr txBox="1"/>
          <p:nvPr/>
        </p:nvSpPr>
        <p:spPr>
          <a:xfrm>
            <a:off x="701084" y="5011003"/>
            <a:ext cx="1954446" cy="1200329"/>
          </a:xfrm>
          <a:prstGeom prst="rect">
            <a:avLst/>
          </a:prstGeom>
          <a:noFill/>
        </p:spPr>
        <p:txBody>
          <a:bodyPr wrap="none" rtlCol="0">
            <a:spAutoFit/>
          </a:bodyPr>
          <a:lstStyle/>
          <a:p>
            <a:r>
              <a:rPr lang="en-US" dirty="0">
                <a:solidFill>
                  <a:schemeClr val="bg1"/>
                </a:solidFill>
              </a:rPr>
              <a:t>No Augmentation</a:t>
            </a:r>
          </a:p>
          <a:p>
            <a:r>
              <a:rPr lang="en-US" dirty="0" err="1">
                <a:solidFill>
                  <a:schemeClr val="bg1"/>
                </a:solidFill>
              </a:rPr>
              <a:t>ctc</a:t>
            </a:r>
            <a:r>
              <a:rPr lang="en-US" dirty="0">
                <a:solidFill>
                  <a:schemeClr val="bg1"/>
                </a:solidFill>
              </a:rPr>
              <a:t>-weight: 0.99, </a:t>
            </a:r>
          </a:p>
          <a:p>
            <a:r>
              <a:rPr lang="en-US" dirty="0" err="1">
                <a:solidFill>
                  <a:schemeClr val="bg1"/>
                </a:solidFill>
              </a:rPr>
              <a:t>lm</a:t>
            </a:r>
            <a:r>
              <a:rPr lang="en-US" dirty="0">
                <a:solidFill>
                  <a:schemeClr val="bg1"/>
                </a:solidFill>
              </a:rPr>
              <a:t>-weight: 0.01, </a:t>
            </a:r>
          </a:p>
          <a:p>
            <a:r>
              <a:rPr lang="en-US" dirty="0">
                <a:solidFill>
                  <a:schemeClr val="bg1"/>
                </a:solidFill>
              </a:rPr>
              <a:t>beam-size: 6</a:t>
            </a:r>
          </a:p>
        </p:txBody>
      </p:sp>
    </p:spTree>
    <p:extLst>
      <p:ext uri="{BB962C8B-B14F-4D97-AF65-F5344CB8AC3E}">
        <p14:creationId xmlns:p14="http://schemas.microsoft.com/office/powerpoint/2010/main" val="4098810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8306-8780-4664-8C62-C1FCE1CFF709}"/>
              </a:ext>
            </a:extLst>
          </p:cNvPr>
          <p:cNvSpPr>
            <a:spLocks noGrp="1"/>
          </p:cNvSpPr>
          <p:nvPr>
            <p:ph type="title"/>
          </p:nvPr>
        </p:nvSpPr>
        <p:spPr>
          <a:xfrm>
            <a:off x="612558" y="168929"/>
            <a:ext cx="9179511" cy="1325563"/>
          </a:xfrm>
        </p:spPr>
        <p:txBody>
          <a:bodyPr>
            <a:normAutofit/>
          </a:bodyPr>
          <a:lstStyle/>
          <a:p>
            <a:r>
              <a:rPr lang="en-US" dirty="0"/>
              <a:t>Training process for the Gong dataset</a:t>
            </a:r>
            <a:br>
              <a:rPr lang="en-US" dirty="0"/>
            </a:br>
            <a:endParaRPr lang="en-IL" dirty="0"/>
          </a:p>
        </p:txBody>
      </p:sp>
      <p:pic>
        <p:nvPicPr>
          <p:cNvPr id="5" name="Picture 4">
            <a:extLst>
              <a:ext uri="{FF2B5EF4-FFF2-40B4-BE49-F238E27FC236}">
                <a16:creationId xmlns:a16="http://schemas.microsoft.com/office/drawing/2014/main" id="{9911AA1D-920F-41A2-9AB2-EDDF3AA75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117" y="1494492"/>
            <a:ext cx="4845498" cy="2757912"/>
          </a:xfrm>
          <a:prstGeom prst="rect">
            <a:avLst/>
          </a:prstGeom>
        </p:spPr>
      </p:pic>
      <p:sp>
        <p:nvSpPr>
          <p:cNvPr id="6" name="TextBox 5">
            <a:extLst>
              <a:ext uri="{FF2B5EF4-FFF2-40B4-BE49-F238E27FC236}">
                <a16:creationId xmlns:a16="http://schemas.microsoft.com/office/drawing/2014/main" id="{418A77D1-9A7F-4019-B1EB-B7368A643333}"/>
              </a:ext>
            </a:extLst>
          </p:cNvPr>
          <p:cNvSpPr txBox="1"/>
          <p:nvPr/>
        </p:nvSpPr>
        <p:spPr>
          <a:xfrm>
            <a:off x="6943403" y="4624844"/>
            <a:ext cx="4740676" cy="1477328"/>
          </a:xfrm>
          <a:prstGeom prst="rect">
            <a:avLst/>
          </a:prstGeom>
          <a:noFill/>
        </p:spPr>
        <p:txBody>
          <a:bodyPr wrap="square" rtlCol="0">
            <a:spAutoFit/>
          </a:bodyPr>
          <a:lstStyle/>
          <a:p>
            <a:r>
              <a:rPr lang="en-US" dirty="0">
                <a:solidFill>
                  <a:schemeClr val="bg1"/>
                </a:solidFill>
              </a:rPr>
              <a:t>As we see, model rapidly goes to saturated condition (validation accuracy stops increasing). In this experiment, unsupervised data was used for training and supervised data was used for validation</a:t>
            </a:r>
            <a:endParaRPr lang="en-IL" dirty="0">
              <a:solidFill>
                <a:schemeClr val="bg1"/>
              </a:solidFill>
            </a:endParaRPr>
          </a:p>
        </p:txBody>
      </p:sp>
      <p:pic>
        <p:nvPicPr>
          <p:cNvPr id="7" name="Picture 6">
            <a:extLst>
              <a:ext uri="{FF2B5EF4-FFF2-40B4-BE49-F238E27FC236}">
                <a16:creationId xmlns:a16="http://schemas.microsoft.com/office/drawing/2014/main" id="{9B8BD32C-7253-4E20-B508-776492C7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58" y="1494492"/>
            <a:ext cx="5876051" cy="4880914"/>
          </a:xfrm>
          <a:prstGeom prst="rect">
            <a:avLst/>
          </a:prstGeom>
        </p:spPr>
      </p:pic>
    </p:spTree>
    <p:extLst>
      <p:ext uri="{BB962C8B-B14F-4D97-AF65-F5344CB8AC3E}">
        <p14:creationId xmlns:p14="http://schemas.microsoft.com/office/powerpoint/2010/main" val="1613054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0450-5D64-4C1A-97E0-5CD951D94590}"/>
              </a:ext>
            </a:extLst>
          </p:cNvPr>
          <p:cNvSpPr>
            <a:spLocks noGrp="1"/>
          </p:cNvSpPr>
          <p:nvPr>
            <p:ph type="title"/>
          </p:nvPr>
        </p:nvSpPr>
        <p:spPr>
          <a:xfrm>
            <a:off x="486562" y="427839"/>
            <a:ext cx="10618843" cy="702749"/>
          </a:xfrm>
        </p:spPr>
        <p:txBody>
          <a:bodyPr/>
          <a:lstStyle/>
          <a:p>
            <a:r>
              <a:rPr lang="en-US" dirty="0"/>
              <a:t>Hyperparameter tuning </a:t>
            </a:r>
          </a:p>
        </p:txBody>
      </p:sp>
      <p:graphicFrame>
        <p:nvGraphicFramePr>
          <p:cNvPr id="4" name="Table 2">
            <a:extLst>
              <a:ext uri="{FF2B5EF4-FFF2-40B4-BE49-F238E27FC236}">
                <a16:creationId xmlns:a16="http://schemas.microsoft.com/office/drawing/2014/main" id="{E1BFBCFF-10A5-4704-B833-180FFA282E15}"/>
              </a:ext>
            </a:extLst>
          </p:cNvPr>
          <p:cNvGraphicFramePr>
            <a:graphicFrameLocks noGrp="1"/>
          </p:cNvGraphicFramePr>
          <p:nvPr>
            <p:ph idx="1"/>
            <p:extLst>
              <p:ext uri="{D42A27DB-BD31-4B8C-83A1-F6EECF244321}">
                <p14:modId xmlns:p14="http://schemas.microsoft.com/office/powerpoint/2010/main" val="4087597152"/>
              </p:ext>
            </p:extLst>
          </p:nvPr>
        </p:nvGraphicFramePr>
        <p:xfrm>
          <a:off x="570261" y="1585913"/>
          <a:ext cx="11051477" cy="3489960"/>
        </p:xfrm>
        <a:graphic>
          <a:graphicData uri="http://schemas.openxmlformats.org/drawingml/2006/table">
            <a:tbl>
              <a:tblPr firstRow="1" bandRow="1">
                <a:tableStyleId>{5C22544A-7EE6-4342-B048-85BDC9FD1C3A}</a:tableStyleId>
              </a:tblPr>
              <a:tblGrid>
                <a:gridCol w="1834492">
                  <a:extLst>
                    <a:ext uri="{9D8B030D-6E8A-4147-A177-3AD203B41FA5}">
                      <a16:colId xmlns:a16="http://schemas.microsoft.com/office/drawing/2014/main" val="3005650967"/>
                    </a:ext>
                  </a:extLst>
                </a:gridCol>
                <a:gridCol w="1843397">
                  <a:extLst>
                    <a:ext uri="{9D8B030D-6E8A-4147-A177-3AD203B41FA5}">
                      <a16:colId xmlns:a16="http://schemas.microsoft.com/office/drawing/2014/main" val="610596470"/>
                    </a:ext>
                  </a:extLst>
                </a:gridCol>
                <a:gridCol w="1843397">
                  <a:extLst>
                    <a:ext uri="{9D8B030D-6E8A-4147-A177-3AD203B41FA5}">
                      <a16:colId xmlns:a16="http://schemas.microsoft.com/office/drawing/2014/main" val="692361372"/>
                    </a:ext>
                  </a:extLst>
                </a:gridCol>
                <a:gridCol w="1843397">
                  <a:extLst>
                    <a:ext uri="{9D8B030D-6E8A-4147-A177-3AD203B41FA5}">
                      <a16:colId xmlns:a16="http://schemas.microsoft.com/office/drawing/2014/main" val="94241556"/>
                    </a:ext>
                  </a:extLst>
                </a:gridCol>
                <a:gridCol w="1843397">
                  <a:extLst>
                    <a:ext uri="{9D8B030D-6E8A-4147-A177-3AD203B41FA5}">
                      <a16:colId xmlns:a16="http://schemas.microsoft.com/office/drawing/2014/main" val="3245028177"/>
                    </a:ext>
                  </a:extLst>
                </a:gridCol>
                <a:gridCol w="1843397">
                  <a:extLst>
                    <a:ext uri="{9D8B030D-6E8A-4147-A177-3AD203B41FA5}">
                      <a16:colId xmlns:a16="http://schemas.microsoft.com/office/drawing/2014/main" val="1487431623"/>
                    </a:ext>
                  </a:extLst>
                </a:gridCol>
              </a:tblGrid>
              <a:tr h="370840">
                <a:tc>
                  <a:txBody>
                    <a:bodyPr/>
                    <a:lstStyle/>
                    <a:p>
                      <a:r>
                        <a:rPr lang="en-US" dirty="0"/>
                        <a:t>Data set </a:t>
                      </a:r>
                    </a:p>
                  </a:txBody>
                  <a:tcPr/>
                </a:tc>
                <a:tc>
                  <a:txBody>
                    <a:bodyPr/>
                    <a:lstStyle/>
                    <a:p>
                      <a:r>
                        <a:rPr lang="en-US"/>
                        <a:t>hours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 (own)</a:t>
                      </a:r>
                    </a:p>
                    <a:p>
                      <a:r>
                        <a:rPr lang="en-US" sz="1000" dirty="0" err="1"/>
                        <a:t>ctc</a:t>
                      </a:r>
                      <a:r>
                        <a:rPr lang="en-US" sz="1000" dirty="0"/>
                        <a:t>-weight: 0.99, </a:t>
                      </a:r>
                    </a:p>
                    <a:p>
                      <a:r>
                        <a:rPr lang="en-US" sz="1000" dirty="0" err="1"/>
                        <a:t>lm</a:t>
                      </a:r>
                      <a:r>
                        <a:rPr lang="en-US" sz="1000" dirty="0"/>
                        <a:t>-weight: 0.01, </a:t>
                      </a:r>
                    </a:p>
                    <a:p>
                      <a:r>
                        <a:rPr lang="en-US" sz="1000" dirty="0"/>
                        <a:t>beam-size: 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WER (own)</a:t>
                      </a:r>
                    </a:p>
                    <a:p>
                      <a:r>
                        <a:rPr lang="en-US" sz="1000"/>
                        <a:t>ctc-weight: 0.3, </a:t>
                      </a:r>
                    </a:p>
                    <a:p>
                      <a:r>
                        <a:rPr lang="en-US" sz="1000"/>
                        <a:t>lm-weight: 0.01, </a:t>
                      </a:r>
                    </a:p>
                    <a:p>
                      <a:r>
                        <a:rPr lang="en-US" sz="1000"/>
                        <a:t>beam-size: 6</a:t>
                      </a:r>
                      <a:endParaRPr lang="en-US" sz="1000" dirty="0"/>
                    </a:p>
                  </a:txBody>
                  <a:tcPr/>
                </a:tc>
                <a:tc>
                  <a:txBody>
                    <a:bodyPr/>
                    <a:lstStyle/>
                    <a:p>
                      <a:r>
                        <a:rPr lang="en-US"/>
                        <a:t>WER (own)</a:t>
                      </a:r>
                    </a:p>
                    <a:p>
                      <a:r>
                        <a:rPr lang="en-US" sz="1000"/>
                        <a:t>ctc-weight: 0.3, </a:t>
                      </a:r>
                    </a:p>
                    <a:p>
                      <a:r>
                        <a:rPr lang="en-US" sz="1000"/>
                        <a:t>lm-weight: 0.6, </a:t>
                      </a:r>
                    </a:p>
                    <a:p>
                      <a:r>
                        <a:rPr lang="en-US" sz="1000"/>
                        <a:t>beam-size: 6</a:t>
                      </a:r>
                      <a:endParaRPr lang="en-US" sz="1000" dirty="0"/>
                    </a:p>
                  </a:txBody>
                  <a:tcPr/>
                </a:tc>
                <a:tc>
                  <a:txBody>
                    <a:bodyPr/>
                    <a:lstStyle/>
                    <a:p>
                      <a:r>
                        <a:rPr lang="en-US" dirty="0"/>
                        <a:t>WER (Gong)</a:t>
                      </a:r>
                    </a:p>
                    <a:p>
                      <a:r>
                        <a:rPr lang="en-US" sz="1000" dirty="0" err="1"/>
                        <a:t>ctc</a:t>
                      </a:r>
                      <a:r>
                        <a:rPr lang="en-US" sz="1000" dirty="0"/>
                        <a:t>-weight: 0.99, </a:t>
                      </a:r>
                    </a:p>
                    <a:p>
                      <a:r>
                        <a:rPr lang="en-US" sz="1000" dirty="0" err="1"/>
                        <a:t>lm</a:t>
                      </a:r>
                      <a:r>
                        <a:rPr lang="en-US" sz="1000" dirty="0"/>
                        <a:t>-weight: 0.01, </a:t>
                      </a:r>
                    </a:p>
                    <a:p>
                      <a:r>
                        <a:rPr lang="en-US" sz="1000" dirty="0"/>
                        <a:t>beam-size: 6</a:t>
                      </a:r>
                    </a:p>
                  </a:txBody>
                  <a:tcPr/>
                </a:tc>
                <a:extLst>
                  <a:ext uri="{0D108BD9-81ED-4DB2-BD59-A6C34878D82A}">
                    <a16:rowId xmlns:a16="http://schemas.microsoft.com/office/drawing/2014/main" val="3404749208"/>
                  </a:ext>
                </a:extLst>
              </a:tr>
              <a:tr h="370840">
                <a:tc>
                  <a:txBody>
                    <a:bodyPr/>
                    <a:lstStyle/>
                    <a:p>
                      <a:r>
                        <a:rPr lang="en-US" sz="1800" kern="1200">
                          <a:solidFill>
                            <a:schemeClr val="dk1"/>
                          </a:solidFill>
                          <a:effectLst/>
                          <a:latin typeface="+mn-lt"/>
                          <a:ea typeface="+mn-ea"/>
                          <a:cs typeface="+mn-cs"/>
                        </a:rPr>
                        <a:t>Common Voice</a:t>
                      </a:r>
                      <a:endParaRPr lang="en-US" dirty="0"/>
                    </a:p>
                  </a:txBody>
                  <a:tcPr/>
                </a:tc>
                <a:tc>
                  <a:txBody>
                    <a:bodyPr/>
                    <a:lstStyle/>
                    <a:p>
                      <a:r>
                        <a:rPr lang="en-US" sz="1800" kern="1200">
                          <a:solidFill>
                            <a:schemeClr val="dk1"/>
                          </a:solidFill>
                          <a:effectLst/>
                          <a:latin typeface="+mn-lt"/>
                          <a:ea typeface="+mn-ea"/>
                          <a:cs typeface="+mn-cs"/>
                        </a:rPr>
                        <a:t>165</a:t>
                      </a:r>
                      <a:endParaRPr lang="en-US" dirty="0"/>
                    </a:p>
                  </a:txBody>
                  <a:tcPr/>
                </a:tc>
                <a:tc>
                  <a:txBody>
                    <a:bodyPr/>
                    <a:lstStyle/>
                    <a:p>
                      <a:r>
                        <a:rPr lang="en-US"/>
                        <a:t>20.6</a:t>
                      </a:r>
                      <a:endParaRPr lang="en-US" dirty="0"/>
                    </a:p>
                  </a:txBody>
                  <a:tcPr/>
                </a:tc>
                <a:tc>
                  <a:txBody>
                    <a:bodyPr/>
                    <a:lstStyle/>
                    <a:p>
                      <a:r>
                        <a:rPr lang="en-US"/>
                        <a:t>13</a:t>
                      </a:r>
                      <a:endParaRPr lang="en-US" dirty="0"/>
                    </a:p>
                  </a:txBody>
                  <a:tcPr/>
                </a:tc>
                <a:tc>
                  <a:txBody>
                    <a:bodyPr/>
                    <a:lstStyle/>
                    <a:p>
                      <a:r>
                        <a:rPr lang="en-US"/>
                        <a:t>11.4</a:t>
                      </a:r>
                      <a:endParaRPr lang="en-US" dirty="0"/>
                    </a:p>
                  </a:txBody>
                  <a:tcPr/>
                </a:tc>
                <a:tc>
                  <a:txBody>
                    <a:bodyPr/>
                    <a:lstStyle/>
                    <a:p>
                      <a:r>
                        <a:rPr lang="en-US" dirty="0"/>
                        <a:t>66.3</a:t>
                      </a:r>
                    </a:p>
                  </a:txBody>
                  <a:tcPr/>
                </a:tc>
                <a:extLst>
                  <a:ext uri="{0D108BD9-81ED-4DB2-BD59-A6C34878D82A}">
                    <a16:rowId xmlns:a16="http://schemas.microsoft.com/office/drawing/2014/main" val="510043276"/>
                  </a:ext>
                </a:extLst>
              </a:tr>
              <a:tr h="370840">
                <a:tc>
                  <a:txBody>
                    <a:bodyPr/>
                    <a:lstStyle/>
                    <a:p>
                      <a:r>
                        <a:rPr lang="en-US"/>
                        <a:t>TEDx</a:t>
                      </a:r>
                      <a:endParaRPr lang="en-US" dirty="0"/>
                    </a:p>
                  </a:txBody>
                  <a:tcPr/>
                </a:tc>
                <a:tc>
                  <a:txBody>
                    <a:bodyPr/>
                    <a:lstStyle/>
                    <a:p>
                      <a:r>
                        <a:rPr lang="en-US"/>
                        <a:t>24</a:t>
                      </a:r>
                      <a:endParaRPr lang="en-US" dirty="0"/>
                    </a:p>
                  </a:txBody>
                  <a:tcPr/>
                </a:tc>
                <a:tc>
                  <a:txBody>
                    <a:bodyPr/>
                    <a:lstStyle/>
                    <a:p>
                      <a:r>
                        <a:rPr lang="en-US"/>
                        <a:t>41.8</a:t>
                      </a:r>
                      <a:endParaRPr lang="en-US" dirty="0"/>
                    </a:p>
                  </a:txBody>
                  <a:tcPr/>
                </a:tc>
                <a:tc>
                  <a:txBody>
                    <a:bodyPr/>
                    <a:lstStyle/>
                    <a:p>
                      <a:r>
                        <a:rPr lang="en-US"/>
                        <a:t>41.1</a:t>
                      </a:r>
                      <a:endParaRPr lang="en-US" dirty="0"/>
                    </a:p>
                  </a:txBody>
                  <a:tcPr/>
                </a:tc>
                <a:tc>
                  <a:txBody>
                    <a:bodyPr/>
                    <a:lstStyle/>
                    <a:p>
                      <a:r>
                        <a:rPr lang="en-US"/>
                        <a:t>44.6</a:t>
                      </a:r>
                      <a:endParaRPr lang="en-US" dirty="0"/>
                    </a:p>
                  </a:txBody>
                  <a:tcPr/>
                </a:tc>
                <a:tc>
                  <a:txBody>
                    <a:bodyPr/>
                    <a:lstStyle/>
                    <a:p>
                      <a:r>
                        <a:rPr lang="en-US" dirty="0"/>
                        <a:t>65.5</a:t>
                      </a:r>
                    </a:p>
                  </a:txBody>
                  <a:tcPr/>
                </a:tc>
                <a:extLst>
                  <a:ext uri="{0D108BD9-81ED-4DB2-BD59-A6C34878D82A}">
                    <a16:rowId xmlns:a16="http://schemas.microsoft.com/office/drawing/2014/main" val="1142283555"/>
                  </a:ext>
                </a:extLst>
              </a:tr>
              <a:tr h="370840">
                <a:tc>
                  <a:txBody>
                    <a:bodyPr/>
                    <a:lstStyle/>
                    <a:p>
                      <a:r>
                        <a:rPr lang="en-US" sz="1800" b="0" i="0" kern="1200">
                          <a:solidFill>
                            <a:schemeClr val="dk1"/>
                          </a:solidFill>
                          <a:effectLst/>
                          <a:latin typeface="+mn-lt"/>
                          <a:ea typeface="+mn-ea"/>
                          <a:cs typeface="+mn-cs"/>
                        </a:rPr>
                        <a:t>Crowdsource</a:t>
                      </a:r>
                      <a:endParaRPr lang="en-US" dirty="0"/>
                    </a:p>
                  </a:txBody>
                  <a:tcPr/>
                </a:tc>
                <a:tc>
                  <a:txBody>
                    <a:bodyPr/>
                    <a:lstStyle/>
                    <a:p>
                      <a:r>
                        <a:rPr lang="en-US"/>
                        <a:t>25</a:t>
                      </a:r>
                      <a:endParaRPr lang="en-US" dirty="0"/>
                    </a:p>
                  </a:txBody>
                  <a:tcPr/>
                </a:tc>
                <a:tc>
                  <a:txBody>
                    <a:bodyPr/>
                    <a:lstStyle/>
                    <a:p>
                      <a:r>
                        <a:rPr lang="en-US"/>
                        <a:t>22.5</a:t>
                      </a:r>
                      <a:endParaRPr lang="en-US" dirty="0"/>
                    </a:p>
                  </a:txBody>
                  <a:tcPr/>
                </a:tc>
                <a:tc>
                  <a:txBody>
                    <a:bodyPr/>
                    <a:lstStyle/>
                    <a:p>
                      <a:r>
                        <a:rPr lang="en-US" dirty="0"/>
                        <a:t>9.4</a:t>
                      </a:r>
                    </a:p>
                  </a:txBody>
                  <a:tcPr/>
                </a:tc>
                <a:tc>
                  <a:txBody>
                    <a:bodyPr/>
                    <a:lstStyle/>
                    <a:p>
                      <a:r>
                        <a:rPr lang="en-US"/>
                        <a:t>8.7</a:t>
                      </a:r>
                      <a:endParaRPr lang="en-US" dirty="0"/>
                    </a:p>
                  </a:txBody>
                  <a:tcPr/>
                </a:tc>
                <a:tc>
                  <a:txBody>
                    <a:bodyPr/>
                    <a:lstStyle/>
                    <a:p>
                      <a:r>
                        <a:rPr lang="en-US" dirty="0"/>
                        <a:t>97.4</a:t>
                      </a:r>
                    </a:p>
                  </a:txBody>
                  <a:tcPr/>
                </a:tc>
                <a:extLst>
                  <a:ext uri="{0D108BD9-81ED-4DB2-BD59-A6C34878D82A}">
                    <a16:rowId xmlns:a16="http://schemas.microsoft.com/office/drawing/2014/main" val="1278490201"/>
                  </a:ext>
                </a:extLst>
              </a:tr>
              <a:tr h="370840">
                <a:tc>
                  <a:txBody>
                    <a:bodyPr/>
                    <a:lstStyle/>
                    <a:p>
                      <a:r>
                        <a:rPr lang="en-US"/>
                        <a:t>Gong unsupervised</a:t>
                      </a:r>
                      <a:endParaRPr lang="en-US" dirty="0"/>
                    </a:p>
                  </a:txBody>
                  <a:tcPr/>
                </a:tc>
                <a:tc>
                  <a:txBody>
                    <a:bodyPr/>
                    <a:lstStyle/>
                    <a:p>
                      <a:r>
                        <a:rPr lang="en-US"/>
                        <a:t>280</a:t>
                      </a:r>
                      <a:endParaRPr lang="en-US" dirty="0"/>
                    </a:p>
                  </a:txBody>
                  <a:tcPr/>
                </a:tc>
                <a:tc>
                  <a:txBody>
                    <a:bodyPr/>
                    <a:lstStyle/>
                    <a:p>
                      <a:r>
                        <a:rPr lang="en-US"/>
                        <a:t>43.9</a:t>
                      </a:r>
                      <a:endParaRPr lang="en-US" dirty="0"/>
                    </a:p>
                  </a:txBody>
                  <a:tcPr/>
                </a:tc>
                <a:tc>
                  <a:txBody>
                    <a:bodyPr/>
                    <a:lstStyle/>
                    <a:p>
                      <a:r>
                        <a:rPr lang="en-US"/>
                        <a:t>42.9</a:t>
                      </a:r>
                      <a:endParaRPr lang="en-US" dirty="0"/>
                    </a:p>
                  </a:txBody>
                  <a:tcPr/>
                </a:tc>
                <a:tc>
                  <a:txBody>
                    <a:bodyPr/>
                    <a:lstStyle/>
                    <a:p>
                      <a:r>
                        <a:rPr lang="en-US" dirty="0"/>
                        <a:t>Lack of time =(</a:t>
                      </a:r>
                    </a:p>
                  </a:txBody>
                  <a:tcPr/>
                </a:tc>
                <a:tc>
                  <a:txBody>
                    <a:bodyPr/>
                    <a:lstStyle/>
                    <a:p>
                      <a:r>
                        <a:rPr lang="en-US" dirty="0"/>
                        <a:t>41.4</a:t>
                      </a:r>
                    </a:p>
                  </a:txBody>
                  <a:tcPr/>
                </a:tc>
                <a:extLst>
                  <a:ext uri="{0D108BD9-81ED-4DB2-BD59-A6C34878D82A}">
                    <a16:rowId xmlns:a16="http://schemas.microsoft.com/office/drawing/2014/main" val="3274185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Gong unsupervised</a:t>
                      </a:r>
                    </a:p>
                    <a:p>
                      <a:r>
                        <a:rPr lang="en-US"/>
                        <a:t>+ Supervised</a:t>
                      </a:r>
                      <a:endParaRPr lang="en-US" dirty="0"/>
                    </a:p>
                  </a:txBody>
                  <a:tcPr/>
                </a:tc>
                <a:tc>
                  <a:txBody>
                    <a:bodyPr/>
                    <a:lstStyle/>
                    <a:p>
                      <a:r>
                        <a:rPr lang="en-US" dirty="0"/>
                        <a:t>280 + 3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31.8</a:t>
                      </a:r>
                    </a:p>
                    <a:p>
                      <a:endParaRPr lang="en-US" dirty="0"/>
                    </a:p>
                  </a:txBody>
                  <a:tcPr/>
                </a:tc>
                <a:tc>
                  <a:txBody>
                    <a:bodyPr/>
                    <a:lstStyle/>
                    <a:p>
                      <a:r>
                        <a:rPr lang="en-US"/>
                        <a:t>Had no time =(</a:t>
                      </a:r>
                      <a:endParaRPr lang="en-US" dirty="0"/>
                    </a:p>
                  </a:txBody>
                  <a:tcPr/>
                </a:tc>
                <a:tc>
                  <a:txBody>
                    <a:bodyPr/>
                    <a:lstStyle/>
                    <a:p>
                      <a:r>
                        <a:rPr lang="en-US"/>
                        <a:t>Lack of time =(</a:t>
                      </a:r>
                      <a:endParaRPr lang="en-US" dirty="0"/>
                    </a:p>
                  </a:txBody>
                  <a:tcPr/>
                </a:tc>
                <a:tc>
                  <a:txBody>
                    <a:bodyPr/>
                    <a:lstStyle/>
                    <a:p>
                      <a:r>
                        <a:rPr lang="en-US" dirty="0"/>
                        <a:t>33.2</a:t>
                      </a:r>
                    </a:p>
                  </a:txBody>
                  <a:tcPr/>
                </a:tc>
                <a:extLst>
                  <a:ext uri="{0D108BD9-81ED-4DB2-BD59-A6C34878D82A}">
                    <a16:rowId xmlns:a16="http://schemas.microsoft.com/office/drawing/2014/main" val="3550036817"/>
                  </a:ext>
                </a:extLst>
              </a:tr>
            </a:tbl>
          </a:graphicData>
        </a:graphic>
      </p:graphicFrame>
      <p:sp>
        <p:nvSpPr>
          <p:cNvPr id="5" name="TextBox 4">
            <a:extLst>
              <a:ext uri="{FF2B5EF4-FFF2-40B4-BE49-F238E27FC236}">
                <a16:creationId xmlns:a16="http://schemas.microsoft.com/office/drawing/2014/main" id="{A3EF178D-DC2E-405C-A2D9-A8462B7E23B8}"/>
              </a:ext>
            </a:extLst>
          </p:cNvPr>
          <p:cNvSpPr txBox="1"/>
          <p:nvPr/>
        </p:nvSpPr>
        <p:spPr>
          <a:xfrm>
            <a:off x="570261" y="5272087"/>
            <a:ext cx="1954446" cy="369332"/>
          </a:xfrm>
          <a:prstGeom prst="rect">
            <a:avLst/>
          </a:prstGeom>
          <a:noFill/>
        </p:spPr>
        <p:txBody>
          <a:bodyPr wrap="none" rtlCol="0">
            <a:spAutoFit/>
          </a:bodyPr>
          <a:lstStyle/>
          <a:p>
            <a:r>
              <a:rPr lang="en-US" dirty="0">
                <a:solidFill>
                  <a:schemeClr val="bg1"/>
                </a:solidFill>
              </a:rPr>
              <a:t>No Augmentation</a:t>
            </a:r>
          </a:p>
        </p:txBody>
      </p:sp>
    </p:spTree>
    <p:extLst>
      <p:ext uri="{BB962C8B-B14F-4D97-AF65-F5344CB8AC3E}">
        <p14:creationId xmlns:p14="http://schemas.microsoft.com/office/powerpoint/2010/main" val="3751498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DF3BD-68F1-4CF2-AF28-406AFC2904D7}"/>
              </a:ext>
            </a:extLst>
          </p:cNvPr>
          <p:cNvSpPr>
            <a:spLocks noGrp="1"/>
          </p:cNvSpPr>
          <p:nvPr>
            <p:ph type="title"/>
          </p:nvPr>
        </p:nvSpPr>
        <p:spPr>
          <a:xfrm>
            <a:off x="550084" y="335061"/>
            <a:ext cx="4894372" cy="706704"/>
          </a:xfrm>
        </p:spPr>
        <p:txBody>
          <a:bodyPr/>
          <a:lstStyle/>
          <a:p>
            <a:r>
              <a:rPr lang="en-US" dirty="0"/>
              <a:t>Inference Time Factor</a:t>
            </a:r>
          </a:p>
        </p:txBody>
      </p:sp>
      <p:sp>
        <p:nvSpPr>
          <p:cNvPr id="3" name="Content Placeholder 2">
            <a:extLst>
              <a:ext uri="{FF2B5EF4-FFF2-40B4-BE49-F238E27FC236}">
                <a16:creationId xmlns:a16="http://schemas.microsoft.com/office/drawing/2014/main" id="{FA9CB225-0BF4-44B1-90B3-ECA814AA12DC}"/>
              </a:ext>
            </a:extLst>
          </p:cNvPr>
          <p:cNvSpPr>
            <a:spLocks noGrp="1"/>
          </p:cNvSpPr>
          <p:nvPr>
            <p:ph idx="1"/>
          </p:nvPr>
        </p:nvSpPr>
        <p:spPr>
          <a:xfrm>
            <a:off x="550083" y="1415754"/>
            <a:ext cx="9818284" cy="4026492"/>
          </a:xfrm>
        </p:spPr>
        <p:txBody>
          <a:bodyPr>
            <a:normAutofit/>
          </a:bodyPr>
          <a:lstStyle/>
          <a:p>
            <a:r>
              <a:rPr lang="en-US" dirty="0"/>
              <a:t>Inference time ~ 3 min per utterance of 5 sec on a single CPU-core*</a:t>
            </a:r>
          </a:p>
          <a:p>
            <a:r>
              <a:rPr lang="en-US" dirty="0"/>
              <a:t>Factor ~ x36 **</a:t>
            </a:r>
          </a:p>
          <a:p>
            <a:pPr lvl="1"/>
            <a:r>
              <a:rPr lang="en-US" dirty="0"/>
              <a:t>per CPU-core</a:t>
            </a:r>
          </a:p>
          <a:p>
            <a:pPr lvl="1"/>
            <a:r>
              <a:rPr lang="en-US" dirty="0"/>
              <a:t>more CPU-cores reduce the Factor by the number of cores</a:t>
            </a:r>
            <a:br>
              <a:rPr lang="en-US" dirty="0"/>
            </a:br>
            <a:endParaRPr lang="en-US" sz="2000" dirty="0"/>
          </a:p>
          <a:p>
            <a:pPr marL="0" indent="0">
              <a:buNone/>
            </a:pPr>
            <a:r>
              <a:rPr lang="en-US" sz="2000" dirty="0"/>
              <a:t>* Instance: p3.2xlarge, inference was done on CPU (not GPU)</a:t>
            </a:r>
            <a:br>
              <a:rPr lang="en-US" sz="2000" dirty="0"/>
            </a:br>
            <a:r>
              <a:rPr lang="en-US" sz="2000" dirty="0"/>
              <a:t>** Project goal is x5</a:t>
            </a:r>
          </a:p>
          <a:p>
            <a:pPr marL="0" indent="0">
              <a:buNone/>
            </a:pPr>
            <a:endParaRPr lang="en-US" dirty="0"/>
          </a:p>
          <a:p>
            <a:endParaRPr lang="en-US" dirty="0"/>
          </a:p>
        </p:txBody>
      </p:sp>
      <p:sp>
        <p:nvSpPr>
          <p:cNvPr id="4" name="Content Placeholder 2">
            <a:extLst>
              <a:ext uri="{FF2B5EF4-FFF2-40B4-BE49-F238E27FC236}">
                <a16:creationId xmlns:a16="http://schemas.microsoft.com/office/drawing/2014/main" id="{C2C0175F-30EC-477B-B629-85B7FBBBCC32}"/>
              </a:ext>
            </a:extLst>
          </p:cNvPr>
          <p:cNvSpPr txBox="1">
            <a:spLocks/>
          </p:cNvSpPr>
          <p:nvPr/>
        </p:nvSpPr>
        <p:spPr>
          <a:xfrm>
            <a:off x="6232741" y="2346991"/>
            <a:ext cx="5341638" cy="366973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FB322C"/>
              </a:buClr>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B322C"/>
              </a:buClr>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B322C"/>
              </a:buClr>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B322C"/>
              </a:buClr>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B322C"/>
              </a:buClr>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22920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A2F4-E131-4C83-A42A-996D0C658C5F}"/>
              </a:ext>
            </a:extLst>
          </p:cNvPr>
          <p:cNvSpPr>
            <a:spLocks noGrp="1"/>
          </p:cNvSpPr>
          <p:nvPr>
            <p:ph type="title"/>
          </p:nvPr>
        </p:nvSpPr>
        <p:spPr>
          <a:xfrm>
            <a:off x="478899" y="252968"/>
            <a:ext cx="10618843" cy="870889"/>
          </a:xfrm>
        </p:spPr>
        <p:txBody>
          <a:bodyPr/>
          <a:lstStyle/>
          <a:p>
            <a:r>
              <a:rPr lang="en-US" dirty="0"/>
              <a:t>Conclusions</a:t>
            </a:r>
            <a:endParaRPr lang="en-IL" dirty="0"/>
          </a:p>
        </p:txBody>
      </p:sp>
      <p:sp>
        <p:nvSpPr>
          <p:cNvPr id="3" name="Content Placeholder 2">
            <a:extLst>
              <a:ext uri="{FF2B5EF4-FFF2-40B4-BE49-F238E27FC236}">
                <a16:creationId xmlns:a16="http://schemas.microsoft.com/office/drawing/2014/main" id="{8172CB36-D29C-4D81-9887-207F586DC1DF}"/>
              </a:ext>
            </a:extLst>
          </p:cNvPr>
          <p:cNvSpPr>
            <a:spLocks noGrp="1"/>
          </p:cNvSpPr>
          <p:nvPr>
            <p:ph idx="1"/>
          </p:nvPr>
        </p:nvSpPr>
        <p:spPr>
          <a:xfrm>
            <a:off x="478899" y="1494013"/>
            <a:ext cx="10618841" cy="4684718"/>
          </a:xfrm>
        </p:spPr>
        <p:txBody>
          <a:bodyPr>
            <a:normAutofit/>
          </a:bodyPr>
          <a:lstStyle/>
          <a:p>
            <a:r>
              <a:rPr lang="en-US" dirty="0"/>
              <a:t>For Gong Dataset, we achieved </a:t>
            </a:r>
            <a:r>
              <a:rPr lang="en-US" b="1" dirty="0"/>
              <a:t>~33% </a:t>
            </a:r>
            <a:r>
              <a:rPr lang="en-US" dirty="0"/>
              <a:t>WER which is better than “Amazon Comprehend” ASR for Spanish</a:t>
            </a:r>
          </a:p>
          <a:p>
            <a:r>
              <a:rPr lang="en-US" dirty="0"/>
              <a:t>Adding, </a:t>
            </a:r>
            <a:r>
              <a:rPr lang="en-US" u="sng" dirty="0"/>
              <a:t>without shuffling,</a:t>
            </a:r>
            <a:r>
              <a:rPr lang="en-US" dirty="0"/>
              <a:t> small amount of human-validated data (3 hours) to the “unsupervised” noisy training set (~300 hours) lead to the &gt;8% improvement in WER</a:t>
            </a:r>
          </a:p>
          <a:p>
            <a:r>
              <a:rPr lang="en-US" dirty="0"/>
              <a:t>None of the training sessions showed signs of overfitting after 100+ epochs</a:t>
            </a:r>
          </a:p>
          <a:p>
            <a:r>
              <a:rPr lang="en-US" dirty="0"/>
              <a:t>With “Transformer + CTC”, Inference Time Factor is large, but can be scaled horizontally with more CPU cores.</a:t>
            </a:r>
          </a:p>
        </p:txBody>
      </p:sp>
    </p:spTree>
    <p:extLst>
      <p:ext uri="{BB962C8B-B14F-4D97-AF65-F5344CB8AC3E}">
        <p14:creationId xmlns:p14="http://schemas.microsoft.com/office/powerpoint/2010/main" val="2467937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C689E-6AD3-425E-AA1D-951065F8179A}"/>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2D58E2C5-E4E5-46BC-A1E0-1537D63056FE}"/>
              </a:ext>
            </a:extLst>
          </p:cNvPr>
          <p:cNvSpPr>
            <a:spLocks noGrp="1"/>
          </p:cNvSpPr>
          <p:nvPr>
            <p:ph idx="1"/>
          </p:nvPr>
        </p:nvSpPr>
        <p:spPr/>
        <p:txBody>
          <a:bodyPr/>
          <a:lstStyle/>
          <a:p>
            <a:r>
              <a:rPr lang="en-US" dirty="0"/>
              <a:t>More Supervised Data from Gong</a:t>
            </a:r>
          </a:p>
          <a:p>
            <a:r>
              <a:rPr lang="en-US" dirty="0"/>
              <a:t>Hyperparameters tuning </a:t>
            </a:r>
          </a:p>
          <a:p>
            <a:r>
              <a:rPr lang="en-US" dirty="0"/>
              <a:t>Data Augmentation</a:t>
            </a:r>
          </a:p>
          <a:p>
            <a:r>
              <a:rPr lang="en-US" dirty="0"/>
              <a:t>Transfer Learning</a:t>
            </a:r>
          </a:p>
          <a:p>
            <a:r>
              <a:rPr lang="en-US" dirty="0"/>
              <a:t>Inference Speed Improvement based on “Streaming Automatic Speech Recognition with the Transformer Model” N. Moritz et al., June 2020</a:t>
            </a:r>
          </a:p>
          <a:p>
            <a:endParaRPr lang="en-US" dirty="0"/>
          </a:p>
        </p:txBody>
      </p:sp>
    </p:spTree>
    <p:extLst>
      <p:ext uri="{BB962C8B-B14F-4D97-AF65-F5344CB8AC3E}">
        <p14:creationId xmlns:p14="http://schemas.microsoft.com/office/powerpoint/2010/main" val="831203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D77B48-8516-4BC3-A1EB-76D7142B7E32}"/>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F7E7A5C3-EABD-41A8-9590-449516A060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39473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B3A5A4-8736-4AD9-90AD-87CA08D8F053}"/>
              </a:ext>
            </a:extLst>
          </p:cNvPr>
          <p:cNvSpPr>
            <a:spLocks noGrp="1"/>
          </p:cNvSpPr>
          <p:nvPr>
            <p:ph type="title"/>
          </p:nvPr>
        </p:nvSpPr>
        <p:spPr/>
        <p:txBody>
          <a:bodyPr/>
          <a:lstStyle/>
          <a:p>
            <a:r>
              <a:rPr lang="en-US" dirty="0"/>
              <a:t>Supporting Slides</a:t>
            </a:r>
          </a:p>
        </p:txBody>
      </p:sp>
      <p:sp>
        <p:nvSpPr>
          <p:cNvPr id="5" name="Content Placeholder 4">
            <a:extLst>
              <a:ext uri="{FF2B5EF4-FFF2-40B4-BE49-F238E27FC236}">
                <a16:creationId xmlns:a16="http://schemas.microsoft.com/office/drawing/2014/main" id="{73B0D9EA-6B47-4BB7-B96D-C599842CC0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77306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19C0D-C151-40DF-80EC-67FD570E3953}"/>
              </a:ext>
            </a:extLst>
          </p:cNvPr>
          <p:cNvSpPr>
            <a:spLocks noGrp="1"/>
          </p:cNvSpPr>
          <p:nvPr>
            <p:ph type="title"/>
          </p:nvPr>
        </p:nvSpPr>
        <p:spPr>
          <a:xfrm>
            <a:off x="541694" y="207541"/>
            <a:ext cx="10618843" cy="1325563"/>
          </a:xfrm>
        </p:spPr>
        <p:txBody>
          <a:bodyPr/>
          <a:lstStyle/>
          <a:p>
            <a:r>
              <a:rPr lang="en-US" dirty="0"/>
              <a:t>Future Work:</a:t>
            </a:r>
            <a:br>
              <a:rPr lang="en-US" dirty="0"/>
            </a:br>
            <a:r>
              <a:rPr lang="en-US" dirty="0"/>
              <a:t>Transfer Learning for Transformer Acoustic Model</a:t>
            </a:r>
          </a:p>
        </p:txBody>
      </p:sp>
      <p:sp>
        <p:nvSpPr>
          <p:cNvPr id="5" name="Content Placeholder 4">
            <a:extLst>
              <a:ext uri="{FF2B5EF4-FFF2-40B4-BE49-F238E27FC236}">
                <a16:creationId xmlns:a16="http://schemas.microsoft.com/office/drawing/2014/main" id="{9A5607F7-0BC3-4536-B6B6-1396C6DB569D}"/>
              </a:ext>
            </a:extLst>
          </p:cNvPr>
          <p:cNvSpPr>
            <a:spLocks noGrp="1"/>
          </p:cNvSpPr>
          <p:nvPr>
            <p:ph idx="1"/>
          </p:nvPr>
        </p:nvSpPr>
        <p:spPr>
          <a:xfrm>
            <a:off x="498311" y="2315005"/>
            <a:ext cx="5493370" cy="3669735"/>
          </a:xfrm>
        </p:spPr>
        <p:txBody>
          <a:bodyPr/>
          <a:lstStyle/>
          <a:p>
            <a:r>
              <a:rPr lang="en-US" dirty="0"/>
              <a:t>Unfreeze selected or all layers of pretrained model</a:t>
            </a:r>
          </a:p>
          <a:p>
            <a:r>
              <a:rPr lang="en-US" dirty="0"/>
              <a:t>Set reduced learning rate (can be done for each layer separately)  </a:t>
            </a:r>
          </a:p>
        </p:txBody>
      </p:sp>
      <p:grpSp>
        <p:nvGrpSpPr>
          <p:cNvPr id="2" name="Group 1">
            <a:extLst>
              <a:ext uri="{FF2B5EF4-FFF2-40B4-BE49-F238E27FC236}">
                <a16:creationId xmlns:a16="http://schemas.microsoft.com/office/drawing/2014/main" id="{781290DA-6A3C-4D83-BE36-047EB2F36DD9}"/>
              </a:ext>
            </a:extLst>
          </p:cNvPr>
          <p:cNvGrpSpPr/>
          <p:nvPr/>
        </p:nvGrpSpPr>
        <p:grpSpPr>
          <a:xfrm>
            <a:off x="6918749" y="2087528"/>
            <a:ext cx="2550317" cy="3897212"/>
            <a:chOff x="6313115" y="946812"/>
            <a:chExt cx="3352799" cy="5297391"/>
          </a:xfrm>
        </p:grpSpPr>
        <p:pic>
          <p:nvPicPr>
            <p:cNvPr id="8" name="Picture 4">
              <a:extLst>
                <a:ext uri="{FF2B5EF4-FFF2-40B4-BE49-F238E27FC236}">
                  <a16:creationId xmlns:a16="http://schemas.microsoft.com/office/drawing/2014/main" id="{3417A6DC-D52D-4392-AD2F-D21F0ECDF4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3115" y="1046062"/>
              <a:ext cx="3352799" cy="5198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95EBEF3D-D563-4429-97C5-287E7A624098}"/>
                </a:ext>
              </a:extLst>
            </p:cNvPr>
            <p:cNvGrpSpPr/>
            <p:nvPr/>
          </p:nvGrpSpPr>
          <p:grpSpPr>
            <a:xfrm>
              <a:off x="6406807" y="946812"/>
              <a:ext cx="3185024" cy="2078101"/>
              <a:chOff x="6120482" y="1122299"/>
              <a:chExt cx="3185024" cy="2078101"/>
            </a:xfrm>
          </p:grpSpPr>
          <p:sp>
            <p:nvSpPr>
              <p:cNvPr id="14" name="Rectangle: Rounded Corners 13">
                <a:extLst>
                  <a:ext uri="{FF2B5EF4-FFF2-40B4-BE49-F238E27FC236}">
                    <a16:creationId xmlns:a16="http://schemas.microsoft.com/office/drawing/2014/main" id="{12361275-14F6-41EB-8572-5B5D9674847F}"/>
                  </a:ext>
                </a:extLst>
              </p:cNvPr>
              <p:cNvSpPr/>
              <p:nvPr/>
            </p:nvSpPr>
            <p:spPr>
              <a:xfrm>
                <a:off x="6120482" y="1122299"/>
                <a:ext cx="3185024" cy="87669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Flowchart: Alternate Process 14">
                <a:extLst>
                  <a:ext uri="{FF2B5EF4-FFF2-40B4-BE49-F238E27FC236}">
                    <a16:creationId xmlns:a16="http://schemas.microsoft.com/office/drawing/2014/main" id="{72842B66-6623-49CE-9CFE-60A614404F2C}"/>
                  </a:ext>
                </a:extLst>
              </p:cNvPr>
              <p:cNvSpPr/>
              <p:nvPr/>
            </p:nvSpPr>
            <p:spPr>
              <a:xfrm>
                <a:off x="6358509" y="1329114"/>
                <a:ext cx="1267326" cy="56677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CTC</a:t>
                </a:r>
              </a:p>
              <a:p>
                <a:pPr algn="ctr"/>
                <a:r>
                  <a:rPr lang="en-US" sz="1200" dirty="0"/>
                  <a:t>Decoder</a:t>
                </a:r>
              </a:p>
            </p:txBody>
          </p:sp>
          <p:sp>
            <p:nvSpPr>
              <p:cNvPr id="17" name="Flowchart: Alternate Process 16">
                <a:extLst>
                  <a:ext uri="{FF2B5EF4-FFF2-40B4-BE49-F238E27FC236}">
                    <a16:creationId xmlns:a16="http://schemas.microsoft.com/office/drawing/2014/main" id="{5EE28C38-232A-4654-9986-8227D7EC8E3B}"/>
                  </a:ext>
                </a:extLst>
              </p:cNvPr>
              <p:cNvSpPr/>
              <p:nvPr/>
            </p:nvSpPr>
            <p:spPr>
              <a:xfrm>
                <a:off x="7795198" y="1329114"/>
                <a:ext cx="1267326" cy="56677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Attention Decoder</a:t>
                </a:r>
              </a:p>
            </p:txBody>
          </p:sp>
          <p:cxnSp>
            <p:nvCxnSpPr>
              <p:cNvPr id="18" name="Straight Arrow Connector 17">
                <a:extLst>
                  <a:ext uri="{FF2B5EF4-FFF2-40B4-BE49-F238E27FC236}">
                    <a16:creationId xmlns:a16="http://schemas.microsoft.com/office/drawing/2014/main" id="{0A32689B-9A12-4C18-A733-E340FEDD4B36}"/>
                  </a:ext>
                </a:extLst>
              </p:cNvPr>
              <p:cNvCxnSpPr/>
              <p:nvPr/>
            </p:nvCxnSpPr>
            <p:spPr>
              <a:xfrm flipV="1">
                <a:off x="7068977" y="1895893"/>
                <a:ext cx="0" cy="13045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F7CF5F7-42D3-4A8C-B6C3-54EC0D50C003}"/>
                      </a:ext>
                    </a:extLst>
                  </p:cNvPr>
                  <p:cNvSpPr txBox="1"/>
                  <p:nvPr/>
                </p:nvSpPr>
                <p:spPr>
                  <a:xfrm>
                    <a:off x="7023177" y="2694173"/>
                    <a:ext cx="514460" cy="376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𝑒</m:t>
                              </m:r>
                            </m:sub>
                          </m:sSub>
                        </m:oMath>
                      </m:oMathPara>
                    </a14:m>
                    <a:endParaRPr lang="en-US" sz="1200" dirty="0"/>
                  </a:p>
                </p:txBody>
              </p:sp>
            </mc:Choice>
            <mc:Fallback xmlns="">
              <p:sp>
                <p:nvSpPr>
                  <p:cNvPr id="20" name="TextBox 19">
                    <a:extLst>
                      <a:ext uri="{FF2B5EF4-FFF2-40B4-BE49-F238E27FC236}">
                        <a16:creationId xmlns:a16="http://schemas.microsoft.com/office/drawing/2014/main" id="{1F7CF5F7-42D3-4A8C-B6C3-54EC0D50C003}"/>
                      </a:ext>
                    </a:extLst>
                  </p:cNvPr>
                  <p:cNvSpPr txBox="1">
                    <a:spLocks noRot="1" noChangeAspect="1" noMove="1" noResize="1" noEditPoints="1" noAdjustHandles="1" noChangeArrowheads="1" noChangeShapeType="1" noTextEdit="1"/>
                  </p:cNvSpPr>
                  <p:nvPr/>
                </p:nvSpPr>
                <p:spPr>
                  <a:xfrm>
                    <a:off x="7023177" y="2694173"/>
                    <a:ext cx="514460" cy="376518"/>
                  </a:xfrm>
                  <a:prstGeom prst="rect">
                    <a:avLst/>
                  </a:prstGeom>
                  <a:blipFill>
                    <a:blip r:embed="rId3"/>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B82D9B95-B333-4ECB-B14D-2AB9A964E3D1}"/>
                  </a:ext>
                </a:extLst>
              </p:cNvPr>
              <p:cNvCxnSpPr>
                <a:cxnSpLocks/>
              </p:cNvCxnSpPr>
              <p:nvPr/>
            </p:nvCxnSpPr>
            <p:spPr>
              <a:xfrm flipV="1">
                <a:off x="8237377" y="1887873"/>
                <a:ext cx="0" cy="2180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29EB6F4-9A4F-4694-8EC6-73EF83B8AB24}"/>
                </a:ext>
              </a:extLst>
            </p:cNvPr>
            <p:cNvGrpSpPr/>
            <p:nvPr/>
          </p:nvGrpSpPr>
          <p:grpSpPr>
            <a:xfrm>
              <a:off x="6613347" y="5167110"/>
              <a:ext cx="1483899" cy="895438"/>
              <a:chOff x="5759112" y="5732128"/>
              <a:chExt cx="1483899" cy="895438"/>
            </a:xfrm>
          </p:grpSpPr>
          <p:sp>
            <p:nvSpPr>
              <p:cNvPr id="11" name="Flowchart: Alternate Process 10">
                <a:extLst>
                  <a:ext uri="{FF2B5EF4-FFF2-40B4-BE49-F238E27FC236}">
                    <a16:creationId xmlns:a16="http://schemas.microsoft.com/office/drawing/2014/main" id="{D9830DA9-5F26-4AE2-9FCD-72FEC69B1FBC}"/>
                  </a:ext>
                </a:extLst>
              </p:cNvPr>
              <p:cNvSpPr/>
              <p:nvPr/>
            </p:nvSpPr>
            <p:spPr>
              <a:xfrm>
                <a:off x="5759113" y="5732128"/>
                <a:ext cx="1483898" cy="37880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Subsampling</a:t>
                </a:r>
              </a:p>
            </p:txBody>
          </p:sp>
          <p:sp>
            <p:nvSpPr>
              <p:cNvPr id="12" name="Flowchart: Alternate Process 11">
                <a:extLst>
                  <a:ext uri="{FF2B5EF4-FFF2-40B4-BE49-F238E27FC236}">
                    <a16:creationId xmlns:a16="http://schemas.microsoft.com/office/drawing/2014/main" id="{F2C7C96A-73E2-4E56-83BF-C918F6D2ABCE}"/>
                  </a:ext>
                </a:extLst>
              </p:cNvPr>
              <p:cNvSpPr/>
              <p:nvPr/>
            </p:nvSpPr>
            <p:spPr>
              <a:xfrm>
                <a:off x="5759112" y="6248759"/>
                <a:ext cx="1483899" cy="37880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Input Sequence of </a:t>
                </a:r>
              </a:p>
              <a:p>
                <a:pPr algn="ctr"/>
                <a:r>
                  <a:rPr lang="en-US" sz="800" dirty="0"/>
                  <a:t>log-</a:t>
                </a:r>
                <a:r>
                  <a:rPr lang="en-US" sz="800" dirty="0" err="1"/>
                  <a:t>mel</a:t>
                </a:r>
                <a:r>
                  <a:rPr lang="en-US" sz="800" dirty="0"/>
                  <a:t> </a:t>
                </a:r>
                <a:r>
                  <a:rPr lang="en-US" sz="800" dirty="0" err="1"/>
                  <a:t>filterbank</a:t>
                </a:r>
                <a:endParaRPr lang="en-US" sz="800" dirty="0"/>
              </a:p>
            </p:txBody>
          </p:sp>
          <p:cxnSp>
            <p:nvCxnSpPr>
              <p:cNvPr id="13" name="Straight Arrow Connector 12">
                <a:extLst>
                  <a:ext uri="{FF2B5EF4-FFF2-40B4-BE49-F238E27FC236}">
                    <a16:creationId xmlns:a16="http://schemas.microsoft.com/office/drawing/2014/main" id="{92CC4AEC-A09C-404E-A374-471848499090}"/>
                  </a:ext>
                </a:extLst>
              </p:cNvPr>
              <p:cNvCxnSpPr>
                <a:cxnSpLocks/>
                <a:stCxn id="12" idx="0"/>
              </p:cNvCxnSpPr>
              <p:nvPr/>
            </p:nvCxnSpPr>
            <p:spPr>
              <a:xfrm flipV="1">
                <a:off x="6501062" y="6110935"/>
                <a:ext cx="0" cy="1378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361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ABB6C-E57E-47F1-BBE8-597949159B42}"/>
              </a:ext>
            </a:extLst>
          </p:cNvPr>
          <p:cNvSpPr>
            <a:spLocks noGrp="1"/>
          </p:cNvSpPr>
          <p:nvPr>
            <p:ph type="title"/>
          </p:nvPr>
        </p:nvSpPr>
        <p:spPr>
          <a:xfrm>
            <a:off x="684307" y="341233"/>
            <a:ext cx="10618843" cy="694360"/>
          </a:xfrm>
        </p:spPr>
        <p:txBody>
          <a:bodyPr anchor="b">
            <a:normAutofit/>
          </a:bodyPr>
          <a:lstStyle/>
          <a:p>
            <a:r>
              <a:rPr lang="en-US" dirty="0"/>
              <a:t>The Company</a:t>
            </a:r>
          </a:p>
        </p:txBody>
      </p:sp>
      <p:sp>
        <p:nvSpPr>
          <p:cNvPr id="14" name="Content Placeholder 2">
            <a:extLst>
              <a:ext uri="{FF2B5EF4-FFF2-40B4-BE49-F238E27FC236}">
                <a16:creationId xmlns:a16="http://schemas.microsoft.com/office/drawing/2014/main" id="{5CC7E65A-D8A8-423E-93E6-6F65BC182335}"/>
              </a:ext>
            </a:extLst>
          </p:cNvPr>
          <p:cNvSpPr>
            <a:spLocks noGrp="1"/>
          </p:cNvSpPr>
          <p:nvPr>
            <p:ph idx="1"/>
          </p:nvPr>
        </p:nvSpPr>
        <p:spPr>
          <a:xfrm>
            <a:off x="684307" y="1526729"/>
            <a:ext cx="10618841" cy="2416097"/>
          </a:xfrm>
        </p:spPr>
        <p:txBody>
          <a:bodyPr>
            <a:normAutofit fontScale="85000" lnSpcReduction="20000"/>
          </a:bodyPr>
          <a:lstStyle/>
          <a:p>
            <a:pPr marL="0" indent="0">
              <a:buNone/>
            </a:pPr>
            <a:r>
              <a:rPr lang="en-US" u="sng" dirty="0"/>
              <a:t>Gong</a:t>
            </a:r>
            <a:r>
              <a:rPr lang="en-US" dirty="0"/>
              <a:t> is an acknowledged leader in the revenue intelligence space.</a:t>
            </a:r>
            <a:br>
              <a:rPr lang="en-US" dirty="0"/>
            </a:br>
            <a:br>
              <a:rPr lang="en-US" dirty="0"/>
            </a:br>
            <a:r>
              <a:rPr lang="en-US" dirty="0"/>
              <a:t>Its technology “understands” business conversations and provides advice. </a:t>
            </a:r>
          </a:p>
          <a:p>
            <a:pPr marL="0" indent="0">
              <a:buNone/>
            </a:pPr>
            <a:endParaRPr lang="en-US" dirty="0"/>
          </a:p>
          <a:p>
            <a:pPr marL="0" indent="0">
              <a:buNone/>
            </a:pPr>
            <a:r>
              <a:rPr lang="en-US" dirty="0"/>
              <a:t>Gong has access to huge amounts of data including recorded voice conversations, written documents and CRM (Customer Relationship Management) data</a:t>
            </a:r>
          </a:p>
        </p:txBody>
      </p:sp>
    </p:spTree>
    <p:extLst>
      <p:ext uri="{BB962C8B-B14F-4D97-AF65-F5344CB8AC3E}">
        <p14:creationId xmlns:p14="http://schemas.microsoft.com/office/powerpoint/2010/main" val="49326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19C0D-C151-40DF-80EC-67FD570E3953}"/>
              </a:ext>
            </a:extLst>
          </p:cNvPr>
          <p:cNvSpPr>
            <a:spLocks noGrp="1"/>
          </p:cNvSpPr>
          <p:nvPr>
            <p:ph type="title"/>
          </p:nvPr>
        </p:nvSpPr>
        <p:spPr>
          <a:xfrm>
            <a:off x="499749" y="165751"/>
            <a:ext cx="10618843" cy="1325563"/>
          </a:xfrm>
        </p:spPr>
        <p:txBody>
          <a:bodyPr>
            <a:normAutofit/>
          </a:bodyPr>
          <a:lstStyle/>
          <a:p>
            <a:r>
              <a:rPr lang="en-US" dirty="0"/>
              <a:t>Future Work:</a:t>
            </a:r>
            <a:br>
              <a:rPr lang="en-US" dirty="0"/>
            </a:br>
            <a:r>
              <a:rPr lang="en-US" dirty="0"/>
              <a:t>Streaming ASR with Transformer Acoustic Model</a:t>
            </a:r>
          </a:p>
        </p:txBody>
      </p:sp>
      <p:sp>
        <p:nvSpPr>
          <p:cNvPr id="5" name="Content Placeholder 4">
            <a:extLst>
              <a:ext uri="{FF2B5EF4-FFF2-40B4-BE49-F238E27FC236}">
                <a16:creationId xmlns:a16="http://schemas.microsoft.com/office/drawing/2014/main" id="{9A5607F7-0BC3-4536-B6B6-1396C6DB569D}"/>
              </a:ext>
            </a:extLst>
          </p:cNvPr>
          <p:cNvSpPr>
            <a:spLocks noGrp="1"/>
          </p:cNvSpPr>
          <p:nvPr>
            <p:ph idx="1"/>
          </p:nvPr>
        </p:nvSpPr>
        <p:spPr>
          <a:xfrm>
            <a:off x="499749" y="2046847"/>
            <a:ext cx="7010017" cy="3669735"/>
          </a:xfrm>
        </p:spPr>
        <p:txBody>
          <a:bodyPr>
            <a:normAutofit fontScale="92500" lnSpcReduction="10000"/>
          </a:bodyPr>
          <a:lstStyle/>
          <a:p>
            <a:r>
              <a:rPr lang="en-US" dirty="0"/>
              <a:t>“Streaming Automatic Speech Recognition with the Transformer Model” N. Moritz et al., June 2020</a:t>
            </a:r>
          </a:p>
          <a:p>
            <a:r>
              <a:rPr lang="en-US" dirty="0"/>
              <a:t>Based on:</a:t>
            </a:r>
          </a:p>
          <a:p>
            <a:pPr lvl="1"/>
            <a:r>
              <a:rPr lang="en-US" dirty="0"/>
              <a:t>Time-Restricted Self Attention for the Encoder </a:t>
            </a:r>
          </a:p>
          <a:p>
            <a:pPr lvl="1"/>
            <a:r>
              <a:rPr lang="en-US" dirty="0"/>
              <a:t>Triggered Attention for the encoder-decoder attention mechanism</a:t>
            </a:r>
          </a:p>
          <a:p>
            <a:r>
              <a:rPr lang="en-US" dirty="0"/>
              <a:t> Overall processing delay of few seconds per utterance is reported in the paper</a:t>
            </a:r>
          </a:p>
        </p:txBody>
      </p:sp>
      <p:pic>
        <p:nvPicPr>
          <p:cNvPr id="2" name="Picture 1">
            <a:extLst>
              <a:ext uri="{FF2B5EF4-FFF2-40B4-BE49-F238E27FC236}">
                <a16:creationId xmlns:a16="http://schemas.microsoft.com/office/drawing/2014/main" id="{6769DF20-C59E-407D-8952-06E8A578ACA0}"/>
              </a:ext>
            </a:extLst>
          </p:cNvPr>
          <p:cNvPicPr>
            <a:picLocks noChangeAspect="1"/>
          </p:cNvPicPr>
          <p:nvPr/>
        </p:nvPicPr>
        <p:blipFill>
          <a:blip r:embed="rId2"/>
          <a:stretch>
            <a:fillRect/>
          </a:stretch>
        </p:blipFill>
        <p:spPr>
          <a:xfrm>
            <a:off x="7921046" y="2046847"/>
            <a:ext cx="3505936" cy="3404104"/>
          </a:xfrm>
          <a:prstGeom prst="rect">
            <a:avLst/>
          </a:prstGeom>
        </p:spPr>
      </p:pic>
    </p:spTree>
    <p:extLst>
      <p:ext uri="{BB962C8B-B14F-4D97-AF65-F5344CB8AC3E}">
        <p14:creationId xmlns:p14="http://schemas.microsoft.com/office/powerpoint/2010/main" val="4115927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D613-9C2E-4233-9AC5-263E2692413E}"/>
              </a:ext>
            </a:extLst>
          </p:cNvPr>
          <p:cNvSpPr>
            <a:spLocks noGrp="1"/>
          </p:cNvSpPr>
          <p:nvPr>
            <p:ph type="title"/>
          </p:nvPr>
        </p:nvSpPr>
        <p:spPr>
          <a:xfrm>
            <a:off x="442629" y="204314"/>
            <a:ext cx="10618843" cy="484099"/>
          </a:xfrm>
        </p:spPr>
        <p:txBody>
          <a:bodyPr>
            <a:normAutofit fontScale="90000"/>
          </a:bodyPr>
          <a:lstStyle/>
          <a:p>
            <a:r>
              <a:rPr lang="en-US" dirty="0"/>
              <a:t>Acoustic Model – Transformer architecture</a:t>
            </a:r>
          </a:p>
        </p:txBody>
      </p:sp>
      <p:sp>
        <p:nvSpPr>
          <p:cNvPr id="7" name="Rectangle 6">
            <a:extLst>
              <a:ext uri="{FF2B5EF4-FFF2-40B4-BE49-F238E27FC236}">
                <a16:creationId xmlns:a16="http://schemas.microsoft.com/office/drawing/2014/main" id="{E75B087E-3C44-4D33-B4B4-28085E319FE8}"/>
              </a:ext>
            </a:extLst>
          </p:cNvPr>
          <p:cNvSpPr/>
          <p:nvPr/>
        </p:nvSpPr>
        <p:spPr>
          <a:xfrm>
            <a:off x="886352" y="986927"/>
            <a:ext cx="4368800" cy="5262979"/>
          </a:xfrm>
          <a:prstGeom prst="rect">
            <a:avLst/>
          </a:prstGeom>
        </p:spPr>
        <p:txBody>
          <a:bodyPr wrap="square">
            <a:spAutoFit/>
          </a:bodyPr>
          <a:lstStyle/>
          <a:p>
            <a:r>
              <a:rPr lang="en-US" sz="700" dirty="0">
                <a:solidFill>
                  <a:schemeClr val="bg1"/>
                </a:solidFill>
              </a:rPr>
              <a:t>(encoder): Encoder(</a:t>
            </a:r>
          </a:p>
          <a:p>
            <a:r>
              <a:rPr lang="en-US" sz="700" dirty="0">
                <a:solidFill>
                  <a:schemeClr val="bg1"/>
                </a:solidFill>
              </a:rPr>
              <a:t>    (embed): Conv2dSubsampling(</a:t>
            </a:r>
          </a:p>
          <a:p>
            <a:r>
              <a:rPr lang="en-US" sz="700" dirty="0">
                <a:solidFill>
                  <a:schemeClr val="bg1"/>
                </a:solidFill>
              </a:rPr>
              <a:t>      (conv): Sequential(</a:t>
            </a:r>
          </a:p>
          <a:p>
            <a:r>
              <a:rPr lang="en-US" sz="700" dirty="0">
                <a:solidFill>
                  <a:schemeClr val="bg1"/>
                </a:solidFill>
              </a:rPr>
              <a:t>        (0): Conv2d(1, 512, </a:t>
            </a:r>
            <a:r>
              <a:rPr lang="en-US" sz="700" dirty="0" err="1">
                <a:solidFill>
                  <a:schemeClr val="bg1"/>
                </a:solidFill>
              </a:rPr>
              <a:t>kernel_size</a:t>
            </a:r>
            <a:r>
              <a:rPr lang="en-US" sz="700" dirty="0">
                <a:solidFill>
                  <a:schemeClr val="bg1"/>
                </a:solidFill>
              </a:rPr>
              <a:t>=(3, 3), stride=(2, 2))</a:t>
            </a:r>
          </a:p>
          <a:p>
            <a:r>
              <a:rPr lang="en-US" sz="700" dirty="0">
                <a:solidFill>
                  <a:schemeClr val="bg1"/>
                </a:solidFill>
              </a:rPr>
              <a:t>        (1): </a:t>
            </a:r>
            <a:r>
              <a:rPr lang="en-US" sz="700" dirty="0" err="1">
                <a:solidFill>
                  <a:schemeClr val="bg1"/>
                </a:solidFill>
              </a:rPr>
              <a:t>ReLU</a:t>
            </a:r>
            <a:r>
              <a:rPr lang="en-US" sz="700" dirty="0">
                <a:solidFill>
                  <a:schemeClr val="bg1"/>
                </a:solidFill>
              </a:rPr>
              <a:t>()</a:t>
            </a:r>
          </a:p>
          <a:p>
            <a:r>
              <a:rPr lang="en-US" sz="700" dirty="0">
                <a:solidFill>
                  <a:schemeClr val="bg1"/>
                </a:solidFill>
              </a:rPr>
              <a:t>        (2): Conv2d(512, 512, </a:t>
            </a:r>
            <a:r>
              <a:rPr lang="en-US" sz="700" dirty="0" err="1">
                <a:solidFill>
                  <a:schemeClr val="bg1"/>
                </a:solidFill>
              </a:rPr>
              <a:t>kernel_size</a:t>
            </a:r>
            <a:r>
              <a:rPr lang="en-US" sz="700" dirty="0">
                <a:solidFill>
                  <a:schemeClr val="bg1"/>
                </a:solidFill>
              </a:rPr>
              <a:t>=(3, 3), stride=(2, 2))</a:t>
            </a:r>
          </a:p>
          <a:p>
            <a:r>
              <a:rPr lang="en-US" sz="700" dirty="0">
                <a:solidFill>
                  <a:schemeClr val="bg1"/>
                </a:solidFill>
              </a:rPr>
              <a:t>        (3): </a:t>
            </a:r>
            <a:r>
              <a:rPr lang="en-US" sz="700" dirty="0" err="1">
                <a:solidFill>
                  <a:schemeClr val="bg1"/>
                </a:solidFill>
              </a:rPr>
              <a:t>ReLU</a:t>
            </a:r>
            <a:r>
              <a:rPr lang="en-US" sz="700" dirty="0">
                <a:solidFill>
                  <a:schemeClr val="bg1"/>
                </a:solidFill>
              </a:rPr>
              <a:t>()</a:t>
            </a:r>
          </a:p>
          <a:p>
            <a:r>
              <a:rPr lang="en-US" sz="700" dirty="0">
                <a:solidFill>
                  <a:schemeClr val="bg1"/>
                </a:solidFill>
              </a:rPr>
              <a:t>      )</a:t>
            </a:r>
          </a:p>
          <a:p>
            <a:r>
              <a:rPr lang="en-US" sz="700" dirty="0">
                <a:solidFill>
                  <a:schemeClr val="bg1"/>
                </a:solidFill>
              </a:rPr>
              <a:t>      (out): Sequential(</a:t>
            </a:r>
          </a:p>
          <a:p>
            <a:r>
              <a:rPr lang="en-US" sz="700" dirty="0">
                <a:solidFill>
                  <a:schemeClr val="bg1"/>
                </a:solidFill>
              </a:rPr>
              <a:t>        (0): Linear(</a:t>
            </a:r>
            <a:r>
              <a:rPr lang="en-US" sz="700" dirty="0" err="1">
                <a:solidFill>
                  <a:schemeClr val="bg1"/>
                </a:solidFill>
              </a:rPr>
              <a:t>in_features</a:t>
            </a:r>
            <a:r>
              <a:rPr lang="en-US" sz="700" dirty="0">
                <a:solidFill>
                  <a:schemeClr val="bg1"/>
                </a:solidFill>
              </a:rPr>
              <a:t>=10240,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(1): </a:t>
            </a:r>
            <a:r>
              <a:rPr lang="en-US" sz="700" dirty="0" err="1">
                <a:solidFill>
                  <a:schemeClr val="bg1"/>
                </a:solidFill>
              </a:rPr>
              <a:t>PositionalEncoding</a:t>
            </a:r>
            <a:r>
              <a:rPr lang="en-US" sz="700" dirty="0">
                <a:solidFill>
                  <a:schemeClr val="bg1"/>
                </a:solidFill>
              </a:rPr>
              <a:t>(</a:t>
            </a:r>
          </a:p>
          <a:p>
            <a:r>
              <a:rPr lang="en-US" sz="700" dirty="0">
                <a:solidFill>
                  <a:schemeClr val="bg1"/>
                </a:solidFill>
              </a:rPr>
              <a:t>          (dropout): Dropout(p=0.1)</a:t>
            </a:r>
          </a:p>
          <a:p>
            <a:r>
              <a:rPr lang="en-US" sz="700" dirty="0">
                <a:solidFill>
                  <a:schemeClr val="bg1"/>
                </a:solidFill>
              </a:rPr>
              <a:t>        )</a:t>
            </a:r>
          </a:p>
          <a:p>
            <a:r>
              <a:rPr lang="en-US" sz="700" dirty="0">
                <a:solidFill>
                  <a:schemeClr val="bg1"/>
                </a:solidFill>
              </a:rPr>
              <a:t>      )</a:t>
            </a:r>
          </a:p>
          <a:p>
            <a:r>
              <a:rPr lang="en-US" sz="700" dirty="0">
                <a:solidFill>
                  <a:schemeClr val="bg1"/>
                </a:solidFill>
              </a:rPr>
              <a:t>    )</a:t>
            </a:r>
          </a:p>
          <a:p>
            <a:r>
              <a:rPr lang="en-US" sz="700" dirty="0">
                <a:solidFill>
                  <a:schemeClr val="bg1"/>
                </a:solidFill>
              </a:rPr>
              <a:t>    (encoders): </a:t>
            </a:r>
            <a:r>
              <a:rPr lang="en-US" sz="700" dirty="0" err="1">
                <a:solidFill>
                  <a:schemeClr val="bg1"/>
                </a:solidFill>
              </a:rPr>
              <a:t>MultiSequential</a:t>
            </a:r>
            <a:r>
              <a:rPr lang="en-US" sz="700" dirty="0">
                <a:solidFill>
                  <a:schemeClr val="bg1"/>
                </a:solidFill>
              </a:rPr>
              <a:t>(</a:t>
            </a:r>
          </a:p>
          <a:p>
            <a:endParaRPr lang="en-US" sz="700" dirty="0">
              <a:solidFill>
                <a:schemeClr val="bg1"/>
              </a:solidFill>
            </a:endParaRPr>
          </a:p>
          <a:p>
            <a:r>
              <a:rPr lang="en-US" sz="700" dirty="0">
                <a:solidFill>
                  <a:schemeClr val="bg1"/>
                </a:solidFill>
              </a:rPr>
              <a:t>      (0): </a:t>
            </a:r>
            <a:r>
              <a:rPr lang="en-US" sz="700" dirty="0" err="1">
                <a:solidFill>
                  <a:schemeClr val="bg1"/>
                </a:solidFill>
              </a:rPr>
              <a:t>EncoderLayer</a:t>
            </a:r>
            <a:r>
              <a:rPr lang="en-US" sz="700" dirty="0">
                <a:solidFill>
                  <a:schemeClr val="bg1"/>
                </a:solidFill>
              </a:rPr>
              <a:t>(</a:t>
            </a:r>
          </a:p>
          <a:p>
            <a:r>
              <a:rPr lang="en-US" sz="700" dirty="0">
                <a:solidFill>
                  <a:schemeClr val="bg1"/>
                </a:solidFill>
              </a:rPr>
              <a:t>        (</a:t>
            </a:r>
            <a:r>
              <a:rPr lang="en-US" sz="700" dirty="0" err="1">
                <a:solidFill>
                  <a:schemeClr val="bg1"/>
                </a:solidFill>
              </a:rPr>
              <a:t>self_attn</a:t>
            </a:r>
            <a:r>
              <a:rPr lang="en-US" sz="700" dirty="0">
                <a:solidFill>
                  <a:schemeClr val="bg1"/>
                </a:solidFill>
              </a:rPr>
              <a:t>): </a:t>
            </a:r>
            <a:r>
              <a:rPr lang="en-US" sz="700" dirty="0" err="1">
                <a:solidFill>
                  <a:schemeClr val="bg1"/>
                </a:solidFill>
              </a:rPr>
              <a:t>MultiHeadedAttention</a:t>
            </a:r>
            <a:r>
              <a:rPr lang="en-US" sz="700" dirty="0">
                <a:solidFill>
                  <a:schemeClr val="bg1"/>
                </a:solidFill>
              </a:rPr>
              <a:t>(</a:t>
            </a:r>
          </a:p>
          <a:p>
            <a:r>
              <a:rPr lang="en-US" sz="700" dirty="0">
                <a:solidFill>
                  <a:schemeClr val="bg1"/>
                </a:solidFill>
              </a:rPr>
              <a:t>          (</a:t>
            </a:r>
            <a:r>
              <a:rPr lang="en-US" sz="700" dirty="0" err="1">
                <a:solidFill>
                  <a:schemeClr val="bg1"/>
                </a:solidFill>
              </a:rPr>
              <a:t>linear_q</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a:t>
            </a:r>
            <a:r>
              <a:rPr lang="en-US" sz="700" dirty="0" err="1">
                <a:solidFill>
                  <a:schemeClr val="bg1"/>
                </a:solidFill>
              </a:rPr>
              <a:t>linear_k</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a:t>
            </a:r>
            <a:r>
              <a:rPr lang="en-US" sz="700" dirty="0" err="1">
                <a:solidFill>
                  <a:schemeClr val="bg1"/>
                </a:solidFill>
              </a:rPr>
              <a:t>linear_v</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a:t>
            </a:r>
            <a:r>
              <a:rPr lang="en-US" sz="700" dirty="0" err="1">
                <a:solidFill>
                  <a:schemeClr val="bg1"/>
                </a:solidFill>
              </a:rPr>
              <a:t>linear_out</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(dropout): Dropout(p=0.0)</a:t>
            </a:r>
          </a:p>
          <a:p>
            <a:r>
              <a:rPr lang="en-US" sz="700" dirty="0">
                <a:solidFill>
                  <a:schemeClr val="bg1"/>
                </a:solidFill>
              </a:rPr>
              <a:t>        )</a:t>
            </a:r>
          </a:p>
          <a:p>
            <a:r>
              <a:rPr lang="en-US" sz="700" dirty="0">
                <a:solidFill>
                  <a:schemeClr val="bg1"/>
                </a:solidFill>
              </a:rPr>
              <a:t>        (</a:t>
            </a:r>
            <a:r>
              <a:rPr lang="en-US" sz="700" dirty="0" err="1">
                <a:solidFill>
                  <a:schemeClr val="bg1"/>
                </a:solidFill>
              </a:rPr>
              <a:t>feed_forward</a:t>
            </a:r>
            <a:r>
              <a:rPr lang="en-US" sz="700" dirty="0">
                <a:solidFill>
                  <a:schemeClr val="bg1"/>
                </a:solidFill>
              </a:rPr>
              <a:t>): </a:t>
            </a:r>
            <a:r>
              <a:rPr lang="en-US" sz="700" dirty="0" err="1">
                <a:solidFill>
                  <a:schemeClr val="bg1"/>
                </a:solidFill>
              </a:rPr>
              <a:t>PositionwiseFeedForward</a:t>
            </a:r>
            <a:r>
              <a:rPr lang="en-US" sz="700" dirty="0">
                <a:solidFill>
                  <a:schemeClr val="bg1"/>
                </a:solidFill>
              </a:rPr>
              <a:t>(</a:t>
            </a:r>
          </a:p>
          <a:p>
            <a:r>
              <a:rPr lang="en-US" sz="700" dirty="0">
                <a:solidFill>
                  <a:schemeClr val="bg1"/>
                </a:solidFill>
              </a:rPr>
              <a:t>          (w_1):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=2048, bias=True)</a:t>
            </a:r>
          </a:p>
          <a:p>
            <a:r>
              <a:rPr lang="en-US" sz="700" dirty="0">
                <a:solidFill>
                  <a:schemeClr val="bg1"/>
                </a:solidFill>
              </a:rPr>
              <a:t>          (w_2): Linear(</a:t>
            </a:r>
            <a:r>
              <a:rPr lang="en-US" sz="700" dirty="0" err="1">
                <a:solidFill>
                  <a:schemeClr val="bg1"/>
                </a:solidFill>
              </a:rPr>
              <a:t>in_features</a:t>
            </a:r>
            <a:r>
              <a:rPr lang="en-US" sz="700" dirty="0">
                <a:solidFill>
                  <a:schemeClr val="bg1"/>
                </a:solidFill>
              </a:rPr>
              <a:t>=2048,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(dropout): Dropout(p=0.1)</a:t>
            </a:r>
          </a:p>
          <a:p>
            <a:r>
              <a:rPr lang="en-US" sz="700" dirty="0">
                <a:solidFill>
                  <a:schemeClr val="bg1"/>
                </a:solidFill>
              </a:rPr>
              <a:t>        )</a:t>
            </a:r>
          </a:p>
          <a:p>
            <a:r>
              <a:rPr lang="en-US" sz="700" dirty="0">
                <a:solidFill>
                  <a:schemeClr val="bg1"/>
                </a:solidFill>
              </a:rPr>
              <a:t>        (norm1): </a:t>
            </a:r>
            <a:r>
              <a:rPr lang="en-US" sz="700" dirty="0" err="1">
                <a:solidFill>
                  <a:schemeClr val="bg1"/>
                </a:solidFill>
              </a:rPr>
              <a:t>LayerNorm</a:t>
            </a:r>
            <a:r>
              <a:rPr lang="en-US" sz="700" dirty="0">
                <a:solidFill>
                  <a:schemeClr val="bg1"/>
                </a:solidFill>
              </a:rPr>
              <a:t>(</a:t>
            </a:r>
            <a:r>
              <a:rPr lang="en-US" sz="700" dirty="0" err="1">
                <a:solidFill>
                  <a:schemeClr val="bg1"/>
                </a:solidFill>
              </a:rPr>
              <a:t>torch.Size</a:t>
            </a:r>
            <a:r>
              <a:rPr lang="en-US" sz="700" dirty="0">
                <a:solidFill>
                  <a:schemeClr val="bg1"/>
                </a:solidFill>
              </a:rPr>
              <a:t>([512]), eps=1e-12, </a:t>
            </a:r>
            <a:r>
              <a:rPr lang="en-US" sz="700" dirty="0" err="1">
                <a:solidFill>
                  <a:schemeClr val="bg1"/>
                </a:solidFill>
              </a:rPr>
              <a:t>elementwise_affine</a:t>
            </a:r>
            <a:r>
              <a:rPr lang="en-US" sz="700" dirty="0">
                <a:solidFill>
                  <a:schemeClr val="bg1"/>
                </a:solidFill>
              </a:rPr>
              <a:t>=True)</a:t>
            </a:r>
          </a:p>
          <a:p>
            <a:r>
              <a:rPr lang="en-US" sz="700" dirty="0">
                <a:solidFill>
                  <a:schemeClr val="bg1"/>
                </a:solidFill>
              </a:rPr>
              <a:t>        (norm2): </a:t>
            </a:r>
            <a:r>
              <a:rPr lang="en-US" sz="700" dirty="0" err="1">
                <a:solidFill>
                  <a:schemeClr val="bg1"/>
                </a:solidFill>
              </a:rPr>
              <a:t>LayerNorm</a:t>
            </a:r>
            <a:r>
              <a:rPr lang="en-US" sz="700" dirty="0">
                <a:solidFill>
                  <a:schemeClr val="bg1"/>
                </a:solidFill>
              </a:rPr>
              <a:t>(</a:t>
            </a:r>
            <a:r>
              <a:rPr lang="en-US" sz="700" dirty="0" err="1">
                <a:solidFill>
                  <a:schemeClr val="bg1"/>
                </a:solidFill>
              </a:rPr>
              <a:t>torch.Size</a:t>
            </a:r>
            <a:r>
              <a:rPr lang="en-US" sz="700" dirty="0">
                <a:solidFill>
                  <a:schemeClr val="bg1"/>
                </a:solidFill>
              </a:rPr>
              <a:t>([512]), eps=1e-12, </a:t>
            </a:r>
            <a:r>
              <a:rPr lang="en-US" sz="700" dirty="0" err="1">
                <a:solidFill>
                  <a:schemeClr val="bg1"/>
                </a:solidFill>
              </a:rPr>
              <a:t>elementwise_affine</a:t>
            </a:r>
            <a:r>
              <a:rPr lang="en-US" sz="700" dirty="0">
                <a:solidFill>
                  <a:schemeClr val="bg1"/>
                </a:solidFill>
              </a:rPr>
              <a:t>=True)</a:t>
            </a:r>
          </a:p>
          <a:p>
            <a:r>
              <a:rPr lang="en-US" sz="700" dirty="0">
                <a:solidFill>
                  <a:schemeClr val="bg1"/>
                </a:solidFill>
              </a:rPr>
              <a:t>        (dropout): Dropout(p=0.1)</a:t>
            </a:r>
          </a:p>
          <a:p>
            <a:r>
              <a:rPr lang="en-US" sz="700" dirty="0">
                <a:solidFill>
                  <a:schemeClr val="bg1"/>
                </a:solidFill>
              </a:rPr>
              <a:t>      ) </a:t>
            </a:r>
          </a:p>
          <a:p>
            <a:r>
              <a:rPr lang="en-US" sz="700" dirty="0">
                <a:solidFill>
                  <a:schemeClr val="bg1"/>
                </a:solidFill>
              </a:rPr>
              <a:t>      (2): </a:t>
            </a:r>
            <a:r>
              <a:rPr lang="en-US" sz="700" dirty="0" err="1">
                <a:solidFill>
                  <a:schemeClr val="bg1"/>
                </a:solidFill>
              </a:rPr>
              <a:t>EncoderLayer</a:t>
            </a:r>
            <a:r>
              <a:rPr lang="en-US" sz="700" dirty="0">
                <a:solidFill>
                  <a:schemeClr val="bg1"/>
                </a:solidFill>
              </a:rPr>
              <a:t>(...)</a:t>
            </a:r>
          </a:p>
          <a:p>
            <a:r>
              <a:rPr lang="en-US" sz="700" dirty="0">
                <a:solidFill>
                  <a:schemeClr val="bg1"/>
                </a:solidFill>
              </a:rPr>
              <a:t>      (3): </a:t>
            </a:r>
            <a:r>
              <a:rPr lang="en-US" sz="700" dirty="0" err="1">
                <a:solidFill>
                  <a:schemeClr val="bg1"/>
                </a:solidFill>
              </a:rPr>
              <a:t>EncoderLayer</a:t>
            </a:r>
            <a:r>
              <a:rPr lang="en-US" sz="700" dirty="0">
                <a:solidFill>
                  <a:schemeClr val="bg1"/>
                </a:solidFill>
              </a:rPr>
              <a:t>(...)</a:t>
            </a:r>
          </a:p>
          <a:p>
            <a:r>
              <a:rPr lang="en-US" sz="700" dirty="0">
                <a:solidFill>
                  <a:schemeClr val="bg1"/>
                </a:solidFill>
              </a:rPr>
              <a:t>      (4): </a:t>
            </a:r>
            <a:r>
              <a:rPr lang="en-US" sz="700" dirty="0" err="1">
                <a:solidFill>
                  <a:schemeClr val="bg1"/>
                </a:solidFill>
              </a:rPr>
              <a:t>EncoderLayer</a:t>
            </a:r>
            <a:r>
              <a:rPr lang="en-US" sz="700" dirty="0">
                <a:solidFill>
                  <a:schemeClr val="bg1"/>
                </a:solidFill>
              </a:rPr>
              <a:t>(...)</a:t>
            </a:r>
          </a:p>
          <a:p>
            <a:r>
              <a:rPr lang="en-US" sz="700" dirty="0">
                <a:solidFill>
                  <a:schemeClr val="bg1"/>
                </a:solidFill>
              </a:rPr>
              <a:t>      (5): </a:t>
            </a:r>
            <a:r>
              <a:rPr lang="en-US" sz="700" dirty="0" err="1">
                <a:solidFill>
                  <a:schemeClr val="bg1"/>
                </a:solidFill>
              </a:rPr>
              <a:t>EncoderLayer</a:t>
            </a:r>
            <a:r>
              <a:rPr lang="en-US" sz="700" dirty="0">
                <a:solidFill>
                  <a:schemeClr val="bg1"/>
                </a:solidFill>
              </a:rPr>
              <a:t>(...)</a:t>
            </a:r>
          </a:p>
          <a:p>
            <a:r>
              <a:rPr lang="en-US" sz="700" dirty="0">
                <a:solidFill>
                  <a:schemeClr val="bg1"/>
                </a:solidFill>
              </a:rPr>
              <a:t>      (6): </a:t>
            </a:r>
            <a:r>
              <a:rPr lang="en-US" sz="700" dirty="0" err="1">
                <a:solidFill>
                  <a:schemeClr val="bg1"/>
                </a:solidFill>
              </a:rPr>
              <a:t>EncoderLayer</a:t>
            </a:r>
            <a:r>
              <a:rPr lang="en-US" sz="700" dirty="0">
                <a:solidFill>
                  <a:schemeClr val="bg1"/>
                </a:solidFill>
              </a:rPr>
              <a:t>(...)</a:t>
            </a:r>
          </a:p>
          <a:p>
            <a:r>
              <a:rPr lang="en-US" sz="700" dirty="0">
                <a:solidFill>
                  <a:schemeClr val="bg1"/>
                </a:solidFill>
              </a:rPr>
              <a:t>      (7): </a:t>
            </a:r>
            <a:r>
              <a:rPr lang="en-US" sz="700" dirty="0" err="1">
                <a:solidFill>
                  <a:schemeClr val="bg1"/>
                </a:solidFill>
              </a:rPr>
              <a:t>EncoderLayer</a:t>
            </a:r>
            <a:r>
              <a:rPr lang="en-US" sz="700" dirty="0">
                <a:solidFill>
                  <a:schemeClr val="bg1"/>
                </a:solidFill>
              </a:rPr>
              <a:t>(...)</a:t>
            </a:r>
          </a:p>
          <a:p>
            <a:r>
              <a:rPr lang="en-US" sz="700" dirty="0">
                <a:solidFill>
                  <a:schemeClr val="bg1"/>
                </a:solidFill>
              </a:rPr>
              <a:t>      (8): </a:t>
            </a:r>
            <a:r>
              <a:rPr lang="en-US" sz="700" dirty="0" err="1">
                <a:solidFill>
                  <a:schemeClr val="bg1"/>
                </a:solidFill>
              </a:rPr>
              <a:t>EncoderLayer</a:t>
            </a:r>
            <a:r>
              <a:rPr lang="en-US" sz="700" dirty="0">
                <a:solidFill>
                  <a:schemeClr val="bg1"/>
                </a:solidFill>
              </a:rPr>
              <a:t>(...)</a:t>
            </a:r>
          </a:p>
          <a:p>
            <a:r>
              <a:rPr lang="en-US" sz="700" dirty="0">
                <a:solidFill>
                  <a:schemeClr val="bg1"/>
                </a:solidFill>
              </a:rPr>
              <a:t>      (9): </a:t>
            </a:r>
            <a:r>
              <a:rPr lang="en-US" sz="700" dirty="0" err="1">
                <a:solidFill>
                  <a:schemeClr val="bg1"/>
                </a:solidFill>
              </a:rPr>
              <a:t>EncoderLayer</a:t>
            </a:r>
            <a:r>
              <a:rPr lang="en-US" sz="700" dirty="0">
                <a:solidFill>
                  <a:schemeClr val="bg1"/>
                </a:solidFill>
              </a:rPr>
              <a:t>(...)</a:t>
            </a:r>
          </a:p>
          <a:p>
            <a:r>
              <a:rPr lang="en-US" sz="700" dirty="0">
                <a:solidFill>
                  <a:schemeClr val="bg1"/>
                </a:solidFill>
              </a:rPr>
              <a:t>      (10): </a:t>
            </a:r>
            <a:r>
              <a:rPr lang="en-US" sz="700" dirty="0" err="1">
                <a:solidFill>
                  <a:schemeClr val="bg1"/>
                </a:solidFill>
              </a:rPr>
              <a:t>EncoderLayer</a:t>
            </a:r>
            <a:r>
              <a:rPr lang="en-US" sz="700" dirty="0">
                <a:solidFill>
                  <a:schemeClr val="bg1"/>
                </a:solidFill>
              </a:rPr>
              <a:t>(...)</a:t>
            </a:r>
          </a:p>
          <a:p>
            <a:r>
              <a:rPr lang="en-US" sz="700" dirty="0">
                <a:solidFill>
                  <a:schemeClr val="bg1"/>
                </a:solidFill>
              </a:rPr>
              <a:t>      (11): </a:t>
            </a:r>
            <a:r>
              <a:rPr lang="en-US" sz="700" dirty="0" err="1">
                <a:solidFill>
                  <a:schemeClr val="bg1"/>
                </a:solidFill>
              </a:rPr>
              <a:t>EncoderLayer</a:t>
            </a:r>
            <a:r>
              <a:rPr lang="en-US" sz="700" dirty="0">
                <a:solidFill>
                  <a:schemeClr val="bg1"/>
                </a:solidFill>
              </a:rPr>
              <a:t>(...)</a:t>
            </a:r>
          </a:p>
          <a:p>
            <a:endParaRPr lang="en-US" sz="700" dirty="0">
              <a:solidFill>
                <a:schemeClr val="bg1"/>
              </a:solidFill>
            </a:endParaRPr>
          </a:p>
          <a:p>
            <a:r>
              <a:rPr lang="en-US" sz="700" dirty="0">
                <a:solidFill>
                  <a:schemeClr val="bg1"/>
                </a:solidFill>
              </a:rPr>
              <a:t>    )</a:t>
            </a:r>
          </a:p>
          <a:p>
            <a:r>
              <a:rPr lang="en-US" sz="700" dirty="0">
                <a:solidFill>
                  <a:schemeClr val="bg1"/>
                </a:solidFill>
              </a:rPr>
              <a:t>    (</a:t>
            </a:r>
            <a:r>
              <a:rPr lang="en-US" sz="700" dirty="0" err="1">
                <a:solidFill>
                  <a:schemeClr val="bg1"/>
                </a:solidFill>
              </a:rPr>
              <a:t>after_norm</a:t>
            </a:r>
            <a:r>
              <a:rPr lang="en-US" sz="700" dirty="0">
                <a:solidFill>
                  <a:schemeClr val="bg1"/>
                </a:solidFill>
              </a:rPr>
              <a:t>): </a:t>
            </a:r>
            <a:r>
              <a:rPr lang="en-US" sz="700" dirty="0" err="1">
                <a:solidFill>
                  <a:schemeClr val="bg1"/>
                </a:solidFill>
              </a:rPr>
              <a:t>LayerNorm</a:t>
            </a:r>
            <a:r>
              <a:rPr lang="en-US" sz="700" dirty="0">
                <a:solidFill>
                  <a:schemeClr val="bg1"/>
                </a:solidFill>
              </a:rPr>
              <a:t>(</a:t>
            </a:r>
            <a:r>
              <a:rPr lang="en-US" sz="700" dirty="0" err="1">
                <a:solidFill>
                  <a:schemeClr val="bg1"/>
                </a:solidFill>
              </a:rPr>
              <a:t>torch.Size</a:t>
            </a:r>
            <a:r>
              <a:rPr lang="en-US" sz="700" dirty="0">
                <a:solidFill>
                  <a:schemeClr val="bg1"/>
                </a:solidFill>
              </a:rPr>
              <a:t>([512]), eps=1e-12, </a:t>
            </a:r>
            <a:r>
              <a:rPr lang="en-US" sz="700" dirty="0" err="1">
                <a:solidFill>
                  <a:schemeClr val="bg1"/>
                </a:solidFill>
              </a:rPr>
              <a:t>elementwise_affine</a:t>
            </a:r>
            <a:r>
              <a:rPr lang="en-US" sz="700" dirty="0">
                <a:solidFill>
                  <a:schemeClr val="bg1"/>
                </a:solidFill>
              </a:rPr>
              <a:t>=True)</a:t>
            </a:r>
          </a:p>
          <a:p>
            <a:r>
              <a:rPr lang="en-US" sz="700" dirty="0">
                <a:solidFill>
                  <a:schemeClr val="bg1"/>
                </a:solidFill>
              </a:rPr>
              <a:t>  )</a:t>
            </a:r>
          </a:p>
        </p:txBody>
      </p:sp>
      <p:sp>
        <p:nvSpPr>
          <p:cNvPr id="8" name="Rectangle 7">
            <a:extLst>
              <a:ext uri="{FF2B5EF4-FFF2-40B4-BE49-F238E27FC236}">
                <a16:creationId xmlns:a16="http://schemas.microsoft.com/office/drawing/2014/main" id="{7CD90894-7CE6-40EE-B4C5-FB0926F2ACCE}"/>
              </a:ext>
            </a:extLst>
          </p:cNvPr>
          <p:cNvSpPr/>
          <p:nvPr/>
        </p:nvSpPr>
        <p:spPr>
          <a:xfrm>
            <a:off x="5752050" y="825345"/>
            <a:ext cx="4494889" cy="5586145"/>
          </a:xfrm>
          <a:prstGeom prst="rect">
            <a:avLst/>
          </a:prstGeom>
        </p:spPr>
        <p:txBody>
          <a:bodyPr wrap="square">
            <a:spAutoFit/>
          </a:bodyPr>
          <a:lstStyle/>
          <a:p>
            <a:r>
              <a:rPr lang="en-US" sz="700" dirty="0">
                <a:solidFill>
                  <a:schemeClr val="bg1"/>
                </a:solidFill>
              </a:rPr>
              <a:t>(decoder): Decoder(</a:t>
            </a:r>
          </a:p>
          <a:p>
            <a:r>
              <a:rPr lang="en-US" sz="700" dirty="0">
                <a:solidFill>
                  <a:schemeClr val="bg1"/>
                </a:solidFill>
              </a:rPr>
              <a:t>    (embed): Sequential(</a:t>
            </a:r>
          </a:p>
          <a:p>
            <a:r>
              <a:rPr lang="en-US" sz="700" dirty="0">
                <a:solidFill>
                  <a:schemeClr val="bg1"/>
                </a:solidFill>
              </a:rPr>
              <a:t>      (0): Embedding(5002, 512)</a:t>
            </a:r>
          </a:p>
          <a:p>
            <a:r>
              <a:rPr lang="en-US" sz="700" dirty="0">
                <a:solidFill>
                  <a:schemeClr val="bg1"/>
                </a:solidFill>
              </a:rPr>
              <a:t>      (1): </a:t>
            </a:r>
            <a:r>
              <a:rPr lang="en-US" sz="700" dirty="0" err="1">
                <a:solidFill>
                  <a:schemeClr val="bg1"/>
                </a:solidFill>
              </a:rPr>
              <a:t>PositionalEncoding</a:t>
            </a:r>
            <a:r>
              <a:rPr lang="en-US" sz="700" dirty="0">
                <a:solidFill>
                  <a:schemeClr val="bg1"/>
                </a:solidFill>
              </a:rPr>
              <a:t>(</a:t>
            </a:r>
          </a:p>
          <a:p>
            <a:r>
              <a:rPr lang="en-US" sz="700" dirty="0">
                <a:solidFill>
                  <a:schemeClr val="bg1"/>
                </a:solidFill>
              </a:rPr>
              <a:t>        (dropout): Dropout(p=0.1)</a:t>
            </a:r>
          </a:p>
          <a:p>
            <a:r>
              <a:rPr lang="en-US" sz="700" dirty="0">
                <a:solidFill>
                  <a:schemeClr val="bg1"/>
                </a:solidFill>
              </a:rPr>
              <a:t>      )</a:t>
            </a:r>
          </a:p>
          <a:p>
            <a:r>
              <a:rPr lang="en-US" sz="700" dirty="0">
                <a:solidFill>
                  <a:schemeClr val="bg1"/>
                </a:solidFill>
              </a:rPr>
              <a:t>    )</a:t>
            </a:r>
          </a:p>
          <a:p>
            <a:r>
              <a:rPr lang="en-US" sz="700" dirty="0">
                <a:solidFill>
                  <a:schemeClr val="bg1"/>
                </a:solidFill>
              </a:rPr>
              <a:t>    (decoders): </a:t>
            </a:r>
            <a:r>
              <a:rPr lang="en-US" sz="700" dirty="0" err="1">
                <a:solidFill>
                  <a:schemeClr val="bg1"/>
                </a:solidFill>
              </a:rPr>
              <a:t>MultiSequential</a:t>
            </a:r>
            <a:r>
              <a:rPr lang="en-US" sz="700" dirty="0">
                <a:solidFill>
                  <a:schemeClr val="bg1"/>
                </a:solidFill>
              </a:rPr>
              <a:t>(</a:t>
            </a:r>
          </a:p>
          <a:p>
            <a:endParaRPr lang="en-US" sz="700" dirty="0">
              <a:solidFill>
                <a:schemeClr val="bg1"/>
              </a:solidFill>
            </a:endParaRPr>
          </a:p>
          <a:p>
            <a:r>
              <a:rPr lang="en-US" sz="700" dirty="0">
                <a:solidFill>
                  <a:schemeClr val="bg1"/>
                </a:solidFill>
              </a:rPr>
              <a:t>      (0): </a:t>
            </a:r>
            <a:r>
              <a:rPr lang="en-US" sz="700" dirty="0" err="1">
                <a:solidFill>
                  <a:schemeClr val="bg1"/>
                </a:solidFill>
              </a:rPr>
              <a:t>DecoderLayer</a:t>
            </a:r>
            <a:r>
              <a:rPr lang="en-US" sz="700" dirty="0">
                <a:solidFill>
                  <a:schemeClr val="bg1"/>
                </a:solidFill>
              </a:rPr>
              <a:t>(</a:t>
            </a:r>
          </a:p>
          <a:p>
            <a:r>
              <a:rPr lang="en-US" sz="700" dirty="0">
                <a:solidFill>
                  <a:schemeClr val="bg1"/>
                </a:solidFill>
              </a:rPr>
              <a:t>        (</a:t>
            </a:r>
            <a:r>
              <a:rPr lang="en-US" sz="700" dirty="0" err="1">
                <a:solidFill>
                  <a:schemeClr val="bg1"/>
                </a:solidFill>
              </a:rPr>
              <a:t>self_attn</a:t>
            </a:r>
            <a:r>
              <a:rPr lang="en-US" sz="700" dirty="0">
                <a:solidFill>
                  <a:schemeClr val="bg1"/>
                </a:solidFill>
              </a:rPr>
              <a:t>): </a:t>
            </a:r>
            <a:r>
              <a:rPr lang="en-US" sz="700" dirty="0" err="1">
                <a:solidFill>
                  <a:schemeClr val="bg1"/>
                </a:solidFill>
              </a:rPr>
              <a:t>MultiHeadedAttention</a:t>
            </a:r>
            <a:r>
              <a:rPr lang="en-US" sz="700" dirty="0">
                <a:solidFill>
                  <a:schemeClr val="bg1"/>
                </a:solidFill>
              </a:rPr>
              <a:t>(</a:t>
            </a:r>
          </a:p>
          <a:p>
            <a:r>
              <a:rPr lang="en-US" sz="700" dirty="0">
                <a:solidFill>
                  <a:schemeClr val="bg1"/>
                </a:solidFill>
              </a:rPr>
              <a:t>          (</a:t>
            </a:r>
            <a:r>
              <a:rPr lang="en-US" sz="700" dirty="0" err="1">
                <a:solidFill>
                  <a:schemeClr val="bg1"/>
                </a:solidFill>
              </a:rPr>
              <a:t>linear_q</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a:t>
            </a:r>
            <a:r>
              <a:rPr lang="en-US" sz="700" dirty="0" err="1">
                <a:solidFill>
                  <a:schemeClr val="bg1"/>
                </a:solidFill>
              </a:rPr>
              <a:t>linear_k</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a:t>
            </a:r>
            <a:r>
              <a:rPr lang="en-US" sz="700" dirty="0" err="1">
                <a:solidFill>
                  <a:schemeClr val="bg1"/>
                </a:solidFill>
              </a:rPr>
              <a:t>linear_v</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a:t>
            </a:r>
            <a:r>
              <a:rPr lang="en-US" sz="700" dirty="0" err="1">
                <a:solidFill>
                  <a:schemeClr val="bg1"/>
                </a:solidFill>
              </a:rPr>
              <a:t>linear_out</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(dropout): Dropout(p=0.0)</a:t>
            </a:r>
          </a:p>
          <a:p>
            <a:r>
              <a:rPr lang="en-US" sz="700" dirty="0">
                <a:solidFill>
                  <a:schemeClr val="bg1"/>
                </a:solidFill>
              </a:rPr>
              <a:t>        )</a:t>
            </a:r>
          </a:p>
          <a:p>
            <a:r>
              <a:rPr lang="en-US" sz="700" dirty="0">
                <a:solidFill>
                  <a:schemeClr val="bg1"/>
                </a:solidFill>
              </a:rPr>
              <a:t>        (</a:t>
            </a:r>
            <a:r>
              <a:rPr lang="en-US" sz="700" dirty="0" err="1">
                <a:solidFill>
                  <a:schemeClr val="bg1"/>
                </a:solidFill>
              </a:rPr>
              <a:t>src_attn</a:t>
            </a:r>
            <a:r>
              <a:rPr lang="en-US" sz="700" dirty="0">
                <a:solidFill>
                  <a:schemeClr val="bg1"/>
                </a:solidFill>
              </a:rPr>
              <a:t>): </a:t>
            </a:r>
            <a:r>
              <a:rPr lang="en-US" sz="700" dirty="0" err="1">
                <a:solidFill>
                  <a:schemeClr val="bg1"/>
                </a:solidFill>
              </a:rPr>
              <a:t>MultiHeadedAttention</a:t>
            </a:r>
            <a:r>
              <a:rPr lang="en-US" sz="700" dirty="0">
                <a:solidFill>
                  <a:schemeClr val="bg1"/>
                </a:solidFill>
              </a:rPr>
              <a:t>(</a:t>
            </a:r>
          </a:p>
          <a:p>
            <a:r>
              <a:rPr lang="en-US" sz="700" dirty="0">
                <a:solidFill>
                  <a:schemeClr val="bg1"/>
                </a:solidFill>
              </a:rPr>
              <a:t>          (</a:t>
            </a:r>
            <a:r>
              <a:rPr lang="en-US" sz="700" dirty="0" err="1">
                <a:solidFill>
                  <a:schemeClr val="bg1"/>
                </a:solidFill>
              </a:rPr>
              <a:t>linear_q</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a:t>
            </a:r>
            <a:r>
              <a:rPr lang="en-US" sz="700" dirty="0" err="1">
                <a:solidFill>
                  <a:schemeClr val="bg1"/>
                </a:solidFill>
              </a:rPr>
              <a:t>linear_k</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a:t>
            </a:r>
            <a:r>
              <a:rPr lang="en-US" sz="700" dirty="0" err="1">
                <a:solidFill>
                  <a:schemeClr val="bg1"/>
                </a:solidFill>
              </a:rPr>
              <a:t>linear_v</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a:t>
            </a:r>
            <a:r>
              <a:rPr lang="en-US" sz="700" dirty="0" err="1">
                <a:solidFill>
                  <a:schemeClr val="bg1"/>
                </a:solidFill>
              </a:rPr>
              <a:t>linear_out</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(dropout): Dropout(p=0.0)</a:t>
            </a:r>
          </a:p>
          <a:p>
            <a:r>
              <a:rPr lang="en-US" sz="700" dirty="0">
                <a:solidFill>
                  <a:schemeClr val="bg1"/>
                </a:solidFill>
              </a:rPr>
              <a:t>        )</a:t>
            </a:r>
          </a:p>
          <a:p>
            <a:r>
              <a:rPr lang="en-US" sz="700" dirty="0">
                <a:solidFill>
                  <a:schemeClr val="bg1"/>
                </a:solidFill>
              </a:rPr>
              <a:t>        (</a:t>
            </a:r>
            <a:r>
              <a:rPr lang="en-US" sz="700" dirty="0" err="1">
                <a:solidFill>
                  <a:schemeClr val="bg1"/>
                </a:solidFill>
              </a:rPr>
              <a:t>feed_forward</a:t>
            </a:r>
            <a:r>
              <a:rPr lang="en-US" sz="700" dirty="0">
                <a:solidFill>
                  <a:schemeClr val="bg1"/>
                </a:solidFill>
              </a:rPr>
              <a:t>): </a:t>
            </a:r>
            <a:r>
              <a:rPr lang="en-US" sz="700" dirty="0" err="1">
                <a:solidFill>
                  <a:schemeClr val="bg1"/>
                </a:solidFill>
              </a:rPr>
              <a:t>PositionwiseFeedForward</a:t>
            </a:r>
            <a:r>
              <a:rPr lang="en-US" sz="700" dirty="0">
                <a:solidFill>
                  <a:schemeClr val="bg1"/>
                </a:solidFill>
              </a:rPr>
              <a:t>(</a:t>
            </a:r>
          </a:p>
          <a:p>
            <a:r>
              <a:rPr lang="en-US" sz="700" dirty="0">
                <a:solidFill>
                  <a:schemeClr val="bg1"/>
                </a:solidFill>
              </a:rPr>
              <a:t>          (w_1):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=2048, bias=True)</a:t>
            </a:r>
          </a:p>
          <a:p>
            <a:r>
              <a:rPr lang="en-US" sz="700" dirty="0">
                <a:solidFill>
                  <a:schemeClr val="bg1"/>
                </a:solidFill>
              </a:rPr>
              <a:t>          (w_2): Linear(</a:t>
            </a:r>
            <a:r>
              <a:rPr lang="en-US" sz="700" dirty="0" err="1">
                <a:solidFill>
                  <a:schemeClr val="bg1"/>
                </a:solidFill>
              </a:rPr>
              <a:t>in_features</a:t>
            </a:r>
            <a:r>
              <a:rPr lang="en-US" sz="700" dirty="0">
                <a:solidFill>
                  <a:schemeClr val="bg1"/>
                </a:solidFill>
              </a:rPr>
              <a:t>=2048, </a:t>
            </a:r>
            <a:r>
              <a:rPr lang="en-US" sz="700" dirty="0" err="1">
                <a:solidFill>
                  <a:schemeClr val="bg1"/>
                </a:solidFill>
              </a:rPr>
              <a:t>out_features</a:t>
            </a:r>
            <a:r>
              <a:rPr lang="en-US" sz="700" dirty="0">
                <a:solidFill>
                  <a:schemeClr val="bg1"/>
                </a:solidFill>
              </a:rPr>
              <a:t>=512, bias=True)</a:t>
            </a:r>
          </a:p>
          <a:p>
            <a:r>
              <a:rPr lang="en-US" sz="700" dirty="0">
                <a:solidFill>
                  <a:schemeClr val="bg1"/>
                </a:solidFill>
              </a:rPr>
              <a:t>          (dropout): Dropout(p=0.1)</a:t>
            </a:r>
          </a:p>
          <a:p>
            <a:r>
              <a:rPr lang="en-US" sz="700" dirty="0">
                <a:solidFill>
                  <a:schemeClr val="bg1"/>
                </a:solidFill>
              </a:rPr>
              <a:t>        )</a:t>
            </a:r>
          </a:p>
          <a:p>
            <a:r>
              <a:rPr lang="en-US" sz="700" dirty="0">
                <a:solidFill>
                  <a:schemeClr val="bg1"/>
                </a:solidFill>
              </a:rPr>
              <a:t>        (norm1): </a:t>
            </a:r>
            <a:r>
              <a:rPr lang="en-US" sz="700" dirty="0" err="1">
                <a:solidFill>
                  <a:schemeClr val="bg1"/>
                </a:solidFill>
              </a:rPr>
              <a:t>LayerNorm</a:t>
            </a:r>
            <a:r>
              <a:rPr lang="en-US" sz="700" dirty="0">
                <a:solidFill>
                  <a:schemeClr val="bg1"/>
                </a:solidFill>
              </a:rPr>
              <a:t>(</a:t>
            </a:r>
            <a:r>
              <a:rPr lang="en-US" sz="700" dirty="0" err="1">
                <a:solidFill>
                  <a:schemeClr val="bg1"/>
                </a:solidFill>
              </a:rPr>
              <a:t>torch.Size</a:t>
            </a:r>
            <a:r>
              <a:rPr lang="en-US" sz="700" dirty="0">
                <a:solidFill>
                  <a:schemeClr val="bg1"/>
                </a:solidFill>
              </a:rPr>
              <a:t>([512]), eps=1e-12, </a:t>
            </a:r>
            <a:r>
              <a:rPr lang="en-US" sz="700" dirty="0" err="1">
                <a:solidFill>
                  <a:schemeClr val="bg1"/>
                </a:solidFill>
              </a:rPr>
              <a:t>elementwise_affine</a:t>
            </a:r>
            <a:r>
              <a:rPr lang="en-US" sz="700" dirty="0">
                <a:solidFill>
                  <a:schemeClr val="bg1"/>
                </a:solidFill>
              </a:rPr>
              <a:t>=True)</a:t>
            </a:r>
          </a:p>
          <a:p>
            <a:r>
              <a:rPr lang="en-US" sz="700" dirty="0">
                <a:solidFill>
                  <a:schemeClr val="bg1"/>
                </a:solidFill>
              </a:rPr>
              <a:t>        (norm2): </a:t>
            </a:r>
            <a:r>
              <a:rPr lang="en-US" sz="700" dirty="0" err="1">
                <a:solidFill>
                  <a:schemeClr val="bg1"/>
                </a:solidFill>
              </a:rPr>
              <a:t>LayerNorm</a:t>
            </a:r>
            <a:r>
              <a:rPr lang="en-US" sz="700" dirty="0">
                <a:solidFill>
                  <a:schemeClr val="bg1"/>
                </a:solidFill>
              </a:rPr>
              <a:t>(</a:t>
            </a:r>
            <a:r>
              <a:rPr lang="en-US" sz="700" dirty="0" err="1">
                <a:solidFill>
                  <a:schemeClr val="bg1"/>
                </a:solidFill>
              </a:rPr>
              <a:t>torch.Size</a:t>
            </a:r>
            <a:r>
              <a:rPr lang="en-US" sz="700" dirty="0">
                <a:solidFill>
                  <a:schemeClr val="bg1"/>
                </a:solidFill>
              </a:rPr>
              <a:t>([512]), eps=1e-12, </a:t>
            </a:r>
            <a:r>
              <a:rPr lang="en-US" sz="700" dirty="0" err="1">
                <a:solidFill>
                  <a:schemeClr val="bg1"/>
                </a:solidFill>
              </a:rPr>
              <a:t>elementwise_affine</a:t>
            </a:r>
            <a:r>
              <a:rPr lang="en-US" sz="700" dirty="0">
                <a:solidFill>
                  <a:schemeClr val="bg1"/>
                </a:solidFill>
              </a:rPr>
              <a:t>=True)</a:t>
            </a:r>
          </a:p>
          <a:p>
            <a:r>
              <a:rPr lang="en-US" sz="700" dirty="0">
                <a:solidFill>
                  <a:schemeClr val="bg1"/>
                </a:solidFill>
              </a:rPr>
              <a:t>        (norm3): </a:t>
            </a:r>
            <a:r>
              <a:rPr lang="en-US" sz="700" dirty="0" err="1">
                <a:solidFill>
                  <a:schemeClr val="bg1"/>
                </a:solidFill>
              </a:rPr>
              <a:t>LayerNorm</a:t>
            </a:r>
            <a:r>
              <a:rPr lang="en-US" sz="700" dirty="0">
                <a:solidFill>
                  <a:schemeClr val="bg1"/>
                </a:solidFill>
              </a:rPr>
              <a:t>(</a:t>
            </a:r>
            <a:r>
              <a:rPr lang="en-US" sz="700" dirty="0" err="1">
                <a:solidFill>
                  <a:schemeClr val="bg1"/>
                </a:solidFill>
              </a:rPr>
              <a:t>torch.Size</a:t>
            </a:r>
            <a:r>
              <a:rPr lang="en-US" sz="700" dirty="0">
                <a:solidFill>
                  <a:schemeClr val="bg1"/>
                </a:solidFill>
              </a:rPr>
              <a:t>([512]), eps=1e-12, </a:t>
            </a:r>
            <a:r>
              <a:rPr lang="en-US" sz="700" dirty="0" err="1">
                <a:solidFill>
                  <a:schemeClr val="bg1"/>
                </a:solidFill>
              </a:rPr>
              <a:t>elementwise_affine</a:t>
            </a:r>
            <a:r>
              <a:rPr lang="en-US" sz="700" dirty="0">
                <a:solidFill>
                  <a:schemeClr val="bg1"/>
                </a:solidFill>
              </a:rPr>
              <a:t>=True)</a:t>
            </a:r>
          </a:p>
          <a:p>
            <a:r>
              <a:rPr lang="en-US" sz="700" dirty="0">
                <a:solidFill>
                  <a:schemeClr val="bg1"/>
                </a:solidFill>
              </a:rPr>
              <a:t>        (dropout): Dropout(p=0.1)</a:t>
            </a:r>
          </a:p>
          <a:p>
            <a:r>
              <a:rPr lang="en-US" sz="700" dirty="0">
                <a:solidFill>
                  <a:schemeClr val="bg1"/>
                </a:solidFill>
              </a:rPr>
              <a:t>      )</a:t>
            </a:r>
          </a:p>
          <a:p>
            <a:r>
              <a:rPr lang="en-US" sz="700" dirty="0">
                <a:solidFill>
                  <a:schemeClr val="bg1"/>
                </a:solidFill>
              </a:rPr>
              <a:t>      (1): </a:t>
            </a:r>
            <a:r>
              <a:rPr lang="en-US" sz="700" dirty="0" err="1">
                <a:solidFill>
                  <a:schemeClr val="bg1"/>
                </a:solidFill>
              </a:rPr>
              <a:t>DecoderLayer</a:t>
            </a:r>
            <a:r>
              <a:rPr lang="en-US" sz="700" dirty="0">
                <a:solidFill>
                  <a:schemeClr val="bg1"/>
                </a:solidFill>
              </a:rPr>
              <a:t>(...)</a:t>
            </a:r>
          </a:p>
          <a:p>
            <a:r>
              <a:rPr lang="en-US" sz="700" dirty="0">
                <a:solidFill>
                  <a:schemeClr val="bg1"/>
                </a:solidFill>
              </a:rPr>
              <a:t>      (2): </a:t>
            </a:r>
            <a:r>
              <a:rPr lang="en-US" sz="700" dirty="0" err="1">
                <a:solidFill>
                  <a:schemeClr val="bg1"/>
                </a:solidFill>
              </a:rPr>
              <a:t>DecoderLayer</a:t>
            </a:r>
            <a:r>
              <a:rPr lang="en-US" sz="700" dirty="0">
                <a:solidFill>
                  <a:schemeClr val="bg1"/>
                </a:solidFill>
              </a:rPr>
              <a:t>(...)</a:t>
            </a:r>
          </a:p>
          <a:p>
            <a:r>
              <a:rPr lang="en-US" sz="700" dirty="0">
                <a:solidFill>
                  <a:schemeClr val="bg1"/>
                </a:solidFill>
              </a:rPr>
              <a:t>      (3): </a:t>
            </a:r>
            <a:r>
              <a:rPr lang="en-US" sz="700" dirty="0" err="1">
                <a:solidFill>
                  <a:schemeClr val="bg1"/>
                </a:solidFill>
              </a:rPr>
              <a:t>DecoderLayer</a:t>
            </a:r>
            <a:r>
              <a:rPr lang="en-US" sz="700" dirty="0">
                <a:solidFill>
                  <a:schemeClr val="bg1"/>
                </a:solidFill>
              </a:rPr>
              <a:t>(...)</a:t>
            </a:r>
          </a:p>
          <a:p>
            <a:r>
              <a:rPr lang="en-US" sz="700" dirty="0">
                <a:solidFill>
                  <a:schemeClr val="bg1"/>
                </a:solidFill>
              </a:rPr>
              <a:t>      (4): </a:t>
            </a:r>
            <a:r>
              <a:rPr lang="en-US" sz="700" dirty="0" err="1">
                <a:solidFill>
                  <a:schemeClr val="bg1"/>
                </a:solidFill>
              </a:rPr>
              <a:t>DecoderLayer</a:t>
            </a:r>
            <a:r>
              <a:rPr lang="en-US" sz="700" dirty="0">
                <a:solidFill>
                  <a:schemeClr val="bg1"/>
                </a:solidFill>
              </a:rPr>
              <a:t>(...)</a:t>
            </a:r>
          </a:p>
          <a:p>
            <a:r>
              <a:rPr lang="en-US" sz="700" dirty="0">
                <a:solidFill>
                  <a:schemeClr val="bg1"/>
                </a:solidFill>
              </a:rPr>
              <a:t>      (5): </a:t>
            </a:r>
            <a:r>
              <a:rPr lang="en-US" sz="700" dirty="0" err="1">
                <a:solidFill>
                  <a:schemeClr val="bg1"/>
                </a:solidFill>
              </a:rPr>
              <a:t>DecoderLayer</a:t>
            </a:r>
            <a:r>
              <a:rPr lang="en-US" sz="700" dirty="0">
                <a:solidFill>
                  <a:schemeClr val="bg1"/>
                </a:solidFill>
              </a:rPr>
              <a:t>(...)</a:t>
            </a:r>
          </a:p>
          <a:p>
            <a:endParaRPr lang="en-US" sz="700" dirty="0">
              <a:solidFill>
                <a:schemeClr val="bg1"/>
              </a:solidFill>
            </a:endParaRPr>
          </a:p>
          <a:p>
            <a:r>
              <a:rPr lang="en-US" sz="700" dirty="0">
                <a:solidFill>
                  <a:schemeClr val="bg1"/>
                </a:solidFill>
              </a:rPr>
              <a:t>    )</a:t>
            </a:r>
          </a:p>
          <a:p>
            <a:r>
              <a:rPr lang="en-US" sz="700" dirty="0">
                <a:solidFill>
                  <a:schemeClr val="bg1"/>
                </a:solidFill>
              </a:rPr>
              <a:t>    (</a:t>
            </a:r>
            <a:r>
              <a:rPr lang="en-US" sz="700" dirty="0" err="1">
                <a:solidFill>
                  <a:schemeClr val="bg1"/>
                </a:solidFill>
              </a:rPr>
              <a:t>after_norm</a:t>
            </a:r>
            <a:r>
              <a:rPr lang="en-US" sz="700" dirty="0">
                <a:solidFill>
                  <a:schemeClr val="bg1"/>
                </a:solidFill>
              </a:rPr>
              <a:t>): </a:t>
            </a:r>
            <a:r>
              <a:rPr lang="en-US" sz="700" dirty="0" err="1">
                <a:solidFill>
                  <a:schemeClr val="bg1"/>
                </a:solidFill>
              </a:rPr>
              <a:t>LayerNorm</a:t>
            </a:r>
            <a:r>
              <a:rPr lang="en-US" sz="700" dirty="0">
                <a:solidFill>
                  <a:schemeClr val="bg1"/>
                </a:solidFill>
              </a:rPr>
              <a:t>(</a:t>
            </a:r>
            <a:r>
              <a:rPr lang="en-US" sz="700" dirty="0" err="1">
                <a:solidFill>
                  <a:schemeClr val="bg1"/>
                </a:solidFill>
              </a:rPr>
              <a:t>torch.Size</a:t>
            </a:r>
            <a:r>
              <a:rPr lang="en-US" sz="700" dirty="0">
                <a:solidFill>
                  <a:schemeClr val="bg1"/>
                </a:solidFill>
              </a:rPr>
              <a:t>([512]), eps=1e-12, </a:t>
            </a:r>
            <a:r>
              <a:rPr lang="en-US" sz="700" dirty="0" err="1">
                <a:solidFill>
                  <a:schemeClr val="bg1"/>
                </a:solidFill>
              </a:rPr>
              <a:t>elementwise_affine</a:t>
            </a:r>
            <a:r>
              <a:rPr lang="en-US" sz="700" dirty="0">
                <a:solidFill>
                  <a:schemeClr val="bg1"/>
                </a:solidFill>
              </a:rPr>
              <a:t>=True)</a:t>
            </a:r>
          </a:p>
          <a:p>
            <a:r>
              <a:rPr lang="en-US" sz="700" dirty="0">
                <a:solidFill>
                  <a:schemeClr val="bg1"/>
                </a:solidFill>
              </a:rPr>
              <a:t>    (</a:t>
            </a:r>
            <a:r>
              <a:rPr lang="en-US" sz="700" dirty="0" err="1">
                <a:solidFill>
                  <a:schemeClr val="bg1"/>
                </a:solidFill>
              </a:rPr>
              <a:t>output_layer</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=5002, bias=True)</a:t>
            </a:r>
          </a:p>
          <a:p>
            <a:r>
              <a:rPr lang="en-US" sz="700" dirty="0">
                <a:solidFill>
                  <a:schemeClr val="bg1"/>
                </a:solidFill>
              </a:rPr>
              <a:t>  )</a:t>
            </a:r>
          </a:p>
          <a:p>
            <a:r>
              <a:rPr lang="en-US" sz="700" dirty="0">
                <a:solidFill>
                  <a:schemeClr val="bg1"/>
                </a:solidFill>
              </a:rPr>
              <a:t>  (criterion): </a:t>
            </a:r>
            <a:r>
              <a:rPr lang="en-US" sz="700" dirty="0" err="1">
                <a:solidFill>
                  <a:schemeClr val="bg1"/>
                </a:solidFill>
              </a:rPr>
              <a:t>LabelSmoothingLoss</a:t>
            </a:r>
            <a:r>
              <a:rPr lang="en-US" sz="700" dirty="0">
                <a:solidFill>
                  <a:schemeClr val="bg1"/>
                </a:solidFill>
              </a:rPr>
              <a:t>(</a:t>
            </a:r>
          </a:p>
          <a:p>
            <a:r>
              <a:rPr lang="en-US" sz="700" dirty="0">
                <a:solidFill>
                  <a:schemeClr val="bg1"/>
                </a:solidFill>
              </a:rPr>
              <a:t>    (criterion): </a:t>
            </a:r>
            <a:r>
              <a:rPr lang="en-US" sz="700" dirty="0" err="1">
                <a:solidFill>
                  <a:schemeClr val="bg1"/>
                </a:solidFill>
              </a:rPr>
              <a:t>KLDivLoss</a:t>
            </a:r>
            <a:r>
              <a:rPr lang="en-US" sz="700" dirty="0">
                <a:solidFill>
                  <a:schemeClr val="bg1"/>
                </a:solidFill>
              </a:rPr>
              <a:t>()</a:t>
            </a:r>
          </a:p>
          <a:p>
            <a:r>
              <a:rPr lang="en-US" sz="700" dirty="0">
                <a:solidFill>
                  <a:schemeClr val="bg1"/>
                </a:solidFill>
              </a:rPr>
              <a:t>  )</a:t>
            </a:r>
          </a:p>
          <a:p>
            <a:r>
              <a:rPr lang="en-US" sz="700" dirty="0">
                <a:solidFill>
                  <a:schemeClr val="bg1"/>
                </a:solidFill>
              </a:rPr>
              <a:t>  (</a:t>
            </a:r>
            <a:r>
              <a:rPr lang="en-US" sz="700" dirty="0" err="1">
                <a:solidFill>
                  <a:schemeClr val="bg1"/>
                </a:solidFill>
              </a:rPr>
              <a:t>ctc</a:t>
            </a:r>
            <a:r>
              <a:rPr lang="en-US" sz="700" dirty="0">
                <a:solidFill>
                  <a:schemeClr val="bg1"/>
                </a:solidFill>
              </a:rPr>
              <a:t>): CTC(</a:t>
            </a:r>
          </a:p>
          <a:p>
            <a:r>
              <a:rPr lang="en-US" sz="700" dirty="0">
                <a:solidFill>
                  <a:schemeClr val="bg1"/>
                </a:solidFill>
              </a:rPr>
              <a:t>    (</a:t>
            </a:r>
            <a:r>
              <a:rPr lang="en-US" sz="700" dirty="0" err="1">
                <a:solidFill>
                  <a:schemeClr val="bg1"/>
                </a:solidFill>
              </a:rPr>
              <a:t>ctc_lo</a:t>
            </a:r>
            <a:r>
              <a:rPr lang="en-US" sz="700" dirty="0">
                <a:solidFill>
                  <a:schemeClr val="bg1"/>
                </a:solidFill>
              </a:rPr>
              <a:t>): Linear(</a:t>
            </a:r>
            <a:r>
              <a:rPr lang="en-US" sz="700" dirty="0" err="1">
                <a:solidFill>
                  <a:schemeClr val="bg1"/>
                </a:solidFill>
              </a:rPr>
              <a:t>in_features</a:t>
            </a:r>
            <a:r>
              <a:rPr lang="en-US" sz="700" dirty="0">
                <a:solidFill>
                  <a:schemeClr val="bg1"/>
                </a:solidFill>
              </a:rPr>
              <a:t>=512, </a:t>
            </a:r>
            <a:r>
              <a:rPr lang="en-US" sz="700" dirty="0" err="1">
                <a:solidFill>
                  <a:schemeClr val="bg1"/>
                </a:solidFill>
              </a:rPr>
              <a:t>out_features</a:t>
            </a:r>
            <a:r>
              <a:rPr lang="en-US" sz="700" dirty="0">
                <a:solidFill>
                  <a:schemeClr val="bg1"/>
                </a:solidFill>
              </a:rPr>
              <a:t>=5002, bias=True)</a:t>
            </a:r>
          </a:p>
          <a:p>
            <a:r>
              <a:rPr lang="en-US" sz="700" dirty="0">
                <a:solidFill>
                  <a:schemeClr val="bg1"/>
                </a:solidFill>
              </a:rPr>
              <a:t>    (</a:t>
            </a:r>
            <a:r>
              <a:rPr lang="en-US" sz="700" dirty="0" err="1">
                <a:solidFill>
                  <a:schemeClr val="bg1"/>
                </a:solidFill>
              </a:rPr>
              <a:t>ctc_loss</a:t>
            </a:r>
            <a:r>
              <a:rPr lang="en-US" sz="700" dirty="0">
                <a:solidFill>
                  <a:schemeClr val="bg1"/>
                </a:solidFill>
              </a:rPr>
              <a:t>): </a:t>
            </a:r>
            <a:r>
              <a:rPr lang="en-US" sz="700" dirty="0" err="1">
                <a:solidFill>
                  <a:schemeClr val="bg1"/>
                </a:solidFill>
              </a:rPr>
              <a:t>CTCLoss</a:t>
            </a:r>
            <a:r>
              <a:rPr lang="en-US" sz="700" dirty="0">
                <a:solidFill>
                  <a:schemeClr val="bg1"/>
                </a:solidFill>
              </a:rPr>
              <a:t>()</a:t>
            </a:r>
          </a:p>
          <a:p>
            <a:r>
              <a:rPr lang="en-US" sz="700" dirty="0">
                <a:solidFill>
                  <a:schemeClr val="bg1"/>
                </a:solidFill>
              </a:rPr>
              <a:t>  )</a:t>
            </a:r>
          </a:p>
        </p:txBody>
      </p:sp>
      <p:sp>
        <p:nvSpPr>
          <p:cNvPr id="3" name="TextBox 2">
            <a:extLst>
              <a:ext uri="{FF2B5EF4-FFF2-40B4-BE49-F238E27FC236}">
                <a16:creationId xmlns:a16="http://schemas.microsoft.com/office/drawing/2014/main" id="{6DC1E937-592D-4654-BEF0-293DB0BC9B98}"/>
              </a:ext>
            </a:extLst>
          </p:cNvPr>
          <p:cNvSpPr txBox="1"/>
          <p:nvPr/>
        </p:nvSpPr>
        <p:spPr>
          <a:xfrm>
            <a:off x="9768839" y="1236159"/>
            <a:ext cx="1744579" cy="646331"/>
          </a:xfrm>
          <a:prstGeom prst="rect">
            <a:avLst/>
          </a:prstGeom>
          <a:noFill/>
        </p:spPr>
        <p:txBody>
          <a:bodyPr wrap="square" rtlCol="0">
            <a:spAutoFit/>
          </a:bodyPr>
          <a:lstStyle/>
          <a:p>
            <a:r>
              <a:rPr lang="en-US" dirty="0">
                <a:solidFill>
                  <a:schemeClr val="accent2"/>
                </a:solidFill>
              </a:rPr>
              <a:t>78,356,756 parameters</a:t>
            </a:r>
          </a:p>
        </p:txBody>
      </p:sp>
    </p:spTree>
    <p:extLst>
      <p:ext uri="{BB962C8B-B14F-4D97-AF65-F5344CB8AC3E}">
        <p14:creationId xmlns:p14="http://schemas.microsoft.com/office/powerpoint/2010/main" val="3324594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D613-9C2E-4233-9AC5-263E2692413E}"/>
              </a:ext>
            </a:extLst>
          </p:cNvPr>
          <p:cNvSpPr>
            <a:spLocks noGrp="1"/>
          </p:cNvSpPr>
          <p:nvPr>
            <p:ph type="title"/>
          </p:nvPr>
        </p:nvSpPr>
        <p:spPr>
          <a:xfrm>
            <a:off x="316795" y="-1"/>
            <a:ext cx="10618843" cy="484099"/>
          </a:xfrm>
        </p:spPr>
        <p:txBody>
          <a:bodyPr>
            <a:normAutofit fontScale="90000"/>
          </a:bodyPr>
          <a:lstStyle/>
          <a:p>
            <a:r>
              <a:rPr lang="en-US" dirty="0"/>
              <a:t>Reading list</a:t>
            </a:r>
          </a:p>
        </p:txBody>
      </p:sp>
      <p:sp>
        <p:nvSpPr>
          <p:cNvPr id="3" name="Content Placeholder 2">
            <a:extLst>
              <a:ext uri="{FF2B5EF4-FFF2-40B4-BE49-F238E27FC236}">
                <a16:creationId xmlns:a16="http://schemas.microsoft.com/office/drawing/2014/main" id="{C13996C5-45BF-4196-ABDD-F4F3BBA1674B}"/>
              </a:ext>
            </a:extLst>
          </p:cNvPr>
          <p:cNvSpPr>
            <a:spLocks noGrp="1"/>
          </p:cNvSpPr>
          <p:nvPr>
            <p:ph idx="1"/>
          </p:nvPr>
        </p:nvSpPr>
        <p:spPr>
          <a:xfrm>
            <a:off x="387927" y="484099"/>
            <a:ext cx="5323276" cy="3669735"/>
          </a:xfrm>
        </p:spPr>
        <p:txBody>
          <a:bodyPr>
            <a:noAutofit/>
          </a:bodyPr>
          <a:lstStyle/>
          <a:p>
            <a:pPr lvl="0"/>
            <a:r>
              <a:rPr lang="en-US" sz="1000" dirty="0"/>
              <a:t>“Towards End-to-End Speech Recognition with Recurrent Neural Networks”, Graves et al., 2014</a:t>
            </a:r>
          </a:p>
          <a:p>
            <a:pPr lvl="0"/>
            <a:r>
              <a:rPr lang="en-US" sz="1000" dirty="0"/>
              <a:t>“SPEECH RECOGNITION WITH DEEP RECURRENT NEURAL NETWORKS”, Graves et al., 2014</a:t>
            </a:r>
          </a:p>
          <a:p>
            <a:pPr lvl="0"/>
            <a:r>
              <a:rPr lang="en-US" sz="1000" dirty="0"/>
              <a:t>“Attention-Based Models for Speech Recognition”, J </a:t>
            </a:r>
            <a:r>
              <a:rPr lang="en-US" sz="1000" dirty="0" err="1"/>
              <a:t>Chorowski</a:t>
            </a:r>
            <a:r>
              <a:rPr lang="en-US" sz="1000" dirty="0"/>
              <a:t> et al, 2015</a:t>
            </a:r>
          </a:p>
          <a:p>
            <a:pPr lvl="0"/>
            <a:r>
              <a:rPr lang="en-US" sz="1000" dirty="0"/>
              <a:t>“Attention Is All You Need”, A. Vaswani et al.</a:t>
            </a:r>
          </a:p>
          <a:p>
            <a:pPr lvl="0"/>
            <a:r>
              <a:rPr lang="en-US" sz="1000" dirty="0"/>
              <a:t>“The Annotated Transformer”, A. Rush, et al. (</a:t>
            </a:r>
            <a:r>
              <a:rPr lang="en-US" sz="1000" u="sng" dirty="0">
                <a:hlinkClick r:id="rId2"/>
              </a:rPr>
              <a:t>http://nlp.seas.harvard.edu/2018/04/03/attention.html</a:t>
            </a:r>
            <a:r>
              <a:rPr lang="en-US" sz="1000" dirty="0"/>
              <a:t>)</a:t>
            </a:r>
          </a:p>
          <a:p>
            <a:pPr lvl="0"/>
            <a:r>
              <a:rPr lang="en-US" sz="1000" dirty="0"/>
              <a:t>“A COMPARATIVE STUDY ON TRANSFORMER VS RNN IN SPEECH APPLICATIONS”, S. </a:t>
            </a:r>
            <a:r>
              <a:rPr lang="en-US" sz="1000" dirty="0" err="1"/>
              <a:t>Karita</a:t>
            </a:r>
            <a:r>
              <a:rPr lang="en-US" sz="1000" dirty="0"/>
              <a:t> et al. (the authors are contributed the Transformer-based ASR into </a:t>
            </a:r>
            <a:r>
              <a:rPr lang="en-US" sz="1000" dirty="0" err="1"/>
              <a:t>ESPnet</a:t>
            </a:r>
            <a:r>
              <a:rPr lang="en-US" sz="1000" dirty="0"/>
              <a:t>)</a:t>
            </a:r>
          </a:p>
          <a:p>
            <a:pPr lvl="0"/>
            <a:r>
              <a:rPr lang="en-US" sz="1000" dirty="0"/>
              <a:t>“End-to-end speech recognition with word-based </a:t>
            </a:r>
            <a:r>
              <a:rPr lang="en-US" sz="1000" dirty="0" err="1"/>
              <a:t>rnn</a:t>
            </a:r>
            <a:r>
              <a:rPr lang="en-US" sz="1000" dirty="0"/>
              <a:t> language models”, T. Hori et al. 2018</a:t>
            </a:r>
          </a:p>
          <a:p>
            <a:pPr lvl="0"/>
            <a:r>
              <a:rPr lang="en-US" sz="1000" dirty="0"/>
              <a:t>“Improving Transformer-based End-to-End Speech Recognition with Connectionist Temporal Classification and Language Model Integration”, S. </a:t>
            </a:r>
            <a:r>
              <a:rPr lang="en-US" sz="1000" dirty="0" err="1"/>
              <a:t>Karita</a:t>
            </a:r>
            <a:r>
              <a:rPr lang="en-US" sz="1000" dirty="0"/>
              <a:t> et al.</a:t>
            </a:r>
          </a:p>
          <a:p>
            <a:pPr lvl="0"/>
            <a:r>
              <a:rPr lang="en-US" sz="1000" dirty="0"/>
              <a:t>“JOINT CTC-ATTENTION BASED END-TO-END SPEECH RECOGNITION USING MULTI-TASK LEARNING”, S. Kim et al.</a:t>
            </a:r>
          </a:p>
          <a:p>
            <a:pPr lvl="0"/>
            <a:r>
              <a:rPr lang="en-US" sz="1000" dirty="0"/>
              <a:t>“Joint CTC/attention decoding for end-to-end speech recognition”, T. Hori et al.</a:t>
            </a:r>
          </a:p>
          <a:p>
            <a:pPr lvl="0"/>
            <a:r>
              <a:rPr lang="en-US" sz="1000" dirty="0"/>
              <a:t>“Advances in Joint CTC-Attention based End-to-End Speech Recognition with a Deep CNN Encoder and RNN-LM” T. Hori et al.</a:t>
            </a:r>
          </a:p>
          <a:p>
            <a:pPr lvl="0"/>
            <a:r>
              <a:rPr lang="en-US" sz="1000" dirty="0"/>
              <a:t>“Effective Approaches to Attention-based Neural Machine Translation”, M Luong et al (2015)</a:t>
            </a:r>
          </a:p>
          <a:p>
            <a:pPr lvl="0"/>
            <a:r>
              <a:rPr lang="en-US" sz="1000" dirty="0"/>
              <a:t>“The Challenges of using Transformers in ASR”, D. Raj (</a:t>
            </a:r>
            <a:r>
              <a:rPr lang="en-US" sz="1000" u="sng" dirty="0">
                <a:hlinkClick r:id="rId3"/>
              </a:rPr>
              <a:t>https://desh2608.github.io/2020-01-08-transformer-asr/</a:t>
            </a:r>
            <a:r>
              <a:rPr lang="en-US" sz="1000" dirty="0"/>
              <a:t>)</a:t>
            </a:r>
          </a:p>
          <a:p>
            <a:pPr lvl="0"/>
            <a:r>
              <a:rPr lang="en-US" sz="1000" dirty="0"/>
              <a:t>“Neural Machine Translation of Rare Words with </a:t>
            </a:r>
            <a:r>
              <a:rPr lang="en-US" sz="1000" dirty="0" err="1"/>
              <a:t>Subword</a:t>
            </a:r>
            <a:r>
              <a:rPr lang="en-US" sz="1000" dirty="0"/>
              <a:t> Unit”, R. </a:t>
            </a:r>
            <a:r>
              <a:rPr lang="en-US" sz="1000" dirty="0" err="1"/>
              <a:t>Sennrich</a:t>
            </a:r>
            <a:r>
              <a:rPr lang="en-US" sz="1000" dirty="0"/>
              <a:t> et al. (introduced BPE)</a:t>
            </a:r>
          </a:p>
        </p:txBody>
      </p:sp>
      <p:sp>
        <p:nvSpPr>
          <p:cNvPr id="4" name="Content Placeholder 2">
            <a:extLst>
              <a:ext uri="{FF2B5EF4-FFF2-40B4-BE49-F238E27FC236}">
                <a16:creationId xmlns:a16="http://schemas.microsoft.com/office/drawing/2014/main" id="{4986483B-4281-46B2-87FE-E44BFCAFA03D}"/>
              </a:ext>
            </a:extLst>
          </p:cNvPr>
          <p:cNvSpPr txBox="1">
            <a:spLocks/>
          </p:cNvSpPr>
          <p:nvPr/>
        </p:nvSpPr>
        <p:spPr>
          <a:xfrm>
            <a:off x="6480799" y="484098"/>
            <a:ext cx="5471055" cy="366973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B322C"/>
              </a:buClr>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FB322C"/>
              </a:buClr>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FB322C"/>
              </a:buClr>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FB322C"/>
              </a:buClr>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FB322C"/>
              </a:buClr>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“TRANSFORMER-BASED ACOUSTIC MODELING FOR HYBRID SPEECH RECOGNITION”, Y Wang, et al. (“Though compared with the sequence-to-sequence or neural transducer architecture, the hybrid approach is admittedly less appealing as it is not end-to-end trained, it is still the best performing system for authors’ practical problems. It also has the advantage that it can be easily integrated with other knowledge sources (e.g., personalized lexicon) that may not be available during training. In this work, we aim to leverage the transformer to improve hybrid acoustic modeling”)</a:t>
            </a:r>
          </a:p>
          <a:p>
            <a:pPr lvl="0"/>
            <a:r>
              <a:rPr lang="en-US" sz="1000" dirty="0"/>
              <a:t>“</a:t>
            </a:r>
            <a:r>
              <a:rPr lang="en-US" sz="1000" dirty="0" err="1"/>
              <a:t>Subword</a:t>
            </a:r>
            <a:r>
              <a:rPr lang="en-US" sz="1000" dirty="0"/>
              <a:t> Regularization: Improving Neural Network Translation Models with Multiple </a:t>
            </a:r>
            <a:r>
              <a:rPr lang="en-US" sz="1000" dirty="0" err="1"/>
              <a:t>Subword</a:t>
            </a:r>
            <a:r>
              <a:rPr lang="en-US" sz="1000" dirty="0"/>
              <a:t> Candidates”,   </a:t>
            </a:r>
            <a:r>
              <a:rPr lang="en-US" sz="1000" dirty="0" err="1"/>
              <a:t>T.Kudo</a:t>
            </a:r>
            <a:r>
              <a:rPr lang="en-US" sz="1000" dirty="0"/>
              <a:t>.</a:t>
            </a:r>
          </a:p>
          <a:p>
            <a:pPr lvl="0"/>
            <a:r>
              <a:rPr lang="en-US" sz="1000" dirty="0"/>
              <a:t>“SPEECH-TRANSFORMER: A NO-RECURRENCE SEQUENCE-TO-SEQUENCE MODEL FOR SPEECH RECOGNITION”, L. Dong et al.</a:t>
            </a:r>
          </a:p>
          <a:p>
            <a:pPr lvl="0"/>
            <a:r>
              <a:rPr lang="en-US" sz="1000" dirty="0"/>
              <a:t>“Tensor2Tensor for neural machine translation”, A. Vaswani et al.</a:t>
            </a:r>
          </a:p>
          <a:p>
            <a:pPr lvl="0"/>
            <a:r>
              <a:rPr lang="en-US" sz="1000" dirty="0"/>
              <a:t>“The Kaldi speech recognition toolkit”, D. Povey et al.</a:t>
            </a:r>
          </a:p>
          <a:p>
            <a:pPr lvl="0"/>
            <a:r>
              <a:rPr lang="en-US" sz="1000" dirty="0"/>
              <a:t>“Training Tips for the Transformer Model”, M. </a:t>
            </a:r>
            <a:r>
              <a:rPr lang="en-US" sz="1000" dirty="0" err="1"/>
              <a:t>Popel</a:t>
            </a:r>
            <a:r>
              <a:rPr lang="en-US" sz="1000" dirty="0"/>
              <a:t> et al.</a:t>
            </a:r>
          </a:p>
          <a:p>
            <a:pPr lvl="0"/>
            <a:r>
              <a:rPr lang="en-US" sz="1000" dirty="0"/>
              <a:t>“Connectionist temporal classification: Labelling unsegmented sequence data with recurrent neural networks”, </a:t>
            </a:r>
            <a:r>
              <a:rPr lang="en-US" sz="1000" dirty="0" err="1"/>
              <a:t>A.Graves</a:t>
            </a:r>
            <a:r>
              <a:rPr lang="en-US" sz="1000" dirty="0"/>
              <a:t> et al.</a:t>
            </a:r>
          </a:p>
          <a:p>
            <a:pPr lvl="0"/>
            <a:r>
              <a:rPr lang="en-US" sz="1000" dirty="0"/>
              <a:t>“A pitch extraction algorithm tuned for automatic speech recognition”, P. </a:t>
            </a:r>
            <a:r>
              <a:rPr lang="en-US" sz="1000" dirty="0" err="1"/>
              <a:t>Ghahremani</a:t>
            </a:r>
            <a:r>
              <a:rPr lang="en-US" sz="1000" dirty="0"/>
              <a:t> et al.</a:t>
            </a:r>
          </a:p>
          <a:p>
            <a:pPr lvl="0"/>
            <a:r>
              <a:rPr lang="en-US" sz="1000" dirty="0"/>
              <a:t>“STREAMING AUTOMATIC SPEECH RECOGNITION WITH THE TRANSFORMER MODEL”, N. Moritz et al.</a:t>
            </a:r>
          </a:p>
          <a:p>
            <a:pPr lvl="0"/>
            <a:r>
              <a:rPr lang="en-US" sz="1000" dirty="0"/>
              <a:t>“</a:t>
            </a:r>
            <a:r>
              <a:rPr lang="en-US" sz="1000" dirty="0" err="1"/>
              <a:t>SentencePiece</a:t>
            </a:r>
            <a:r>
              <a:rPr lang="en-US" sz="1000" dirty="0"/>
              <a:t>: A simple and language independent </a:t>
            </a:r>
            <a:r>
              <a:rPr lang="en-US" sz="1000" dirty="0" err="1"/>
              <a:t>subword</a:t>
            </a:r>
            <a:r>
              <a:rPr lang="en-US" sz="1000" dirty="0"/>
              <a:t> tokenizer and </a:t>
            </a:r>
            <a:r>
              <a:rPr lang="en-US" sz="1000" dirty="0" err="1"/>
              <a:t>detokenizer</a:t>
            </a:r>
            <a:r>
              <a:rPr lang="en-US" sz="1000" dirty="0"/>
              <a:t> for Neural Text Processing”, T. Kudo, J. Richardson</a:t>
            </a:r>
          </a:p>
          <a:p>
            <a:pPr lvl="0"/>
            <a:r>
              <a:rPr lang="en-US" sz="1000" dirty="0"/>
              <a:t>“Recurrent neural network based language mode”, T. </a:t>
            </a:r>
            <a:r>
              <a:rPr lang="en-US" sz="1000" dirty="0" err="1"/>
              <a:t>Mikolov</a:t>
            </a:r>
            <a:r>
              <a:rPr lang="en-US" sz="1000" dirty="0"/>
              <a:t> et al.</a:t>
            </a:r>
          </a:p>
          <a:p>
            <a:pPr lvl="0"/>
            <a:r>
              <a:rPr lang="en-US" sz="1000" dirty="0"/>
              <a:t>“Scaling Neural Machine Translation”, M. Ott et al.</a:t>
            </a:r>
          </a:p>
          <a:p>
            <a:r>
              <a:rPr lang="en-US" sz="1000" dirty="0"/>
              <a:t> “STREAMING AUTOMATIC SPEECH RECOGNITION WITH THE TRANSFORMER MODEL” N. Moritz</a:t>
            </a:r>
          </a:p>
          <a:p>
            <a:pPr lvl="0"/>
            <a:r>
              <a:rPr lang="en-US" sz="1000" dirty="0"/>
              <a:t>“Triggered attention for end-to-end speech recognition” N. Moritz</a:t>
            </a:r>
          </a:p>
          <a:p>
            <a:pPr lvl="0"/>
            <a:r>
              <a:rPr lang="en-US" sz="1000" dirty="0"/>
              <a:t>“Speech recognition for medical conversations” Chiu et al. (ASR with noisy transcripts)</a:t>
            </a:r>
          </a:p>
          <a:p>
            <a:endParaRPr lang="en-US" sz="1000" dirty="0"/>
          </a:p>
        </p:txBody>
      </p:sp>
    </p:spTree>
    <p:extLst>
      <p:ext uri="{BB962C8B-B14F-4D97-AF65-F5344CB8AC3E}">
        <p14:creationId xmlns:p14="http://schemas.microsoft.com/office/powerpoint/2010/main" val="402996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421CC-B97D-42FE-801B-68086779D621}"/>
              </a:ext>
            </a:extLst>
          </p:cNvPr>
          <p:cNvSpPr>
            <a:spLocks noGrp="1"/>
          </p:cNvSpPr>
          <p:nvPr>
            <p:ph type="title"/>
          </p:nvPr>
        </p:nvSpPr>
        <p:spPr>
          <a:xfrm>
            <a:off x="727855" y="471261"/>
            <a:ext cx="10618843" cy="635637"/>
          </a:xfrm>
        </p:spPr>
        <p:txBody>
          <a:bodyPr/>
          <a:lstStyle/>
          <a:p>
            <a:r>
              <a:rPr lang="en-US" dirty="0"/>
              <a:t>Business Problem </a:t>
            </a:r>
          </a:p>
        </p:txBody>
      </p:sp>
      <p:sp>
        <p:nvSpPr>
          <p:cNvPr id="3" name="Content Placeholder 2">
            <a:extLst>
              <a:ext uri="{FF2B5EF4-FFF2-40B4-BE49-F238E27FC236}">
                <a16:creationId xmlns:a16="http://schemas.microsoft.com/office/drawing/2014/main" id="{70C1A7F6-B697-477F-8E01-844D5C97CC4F}"/>
              </a:ext>
            </a:extLst>
          </p:cNvPr>
          <p:cNvSpPr>
            <a:spLocks noGrp="1"/>
          </p:cNvSpPr>
          <p:nvPr>
            <p:ph idx="1"/>
          </p:nvPr>
        </p:nvSpPr>
        <p:spPr>
          <a:xfrm>
            <a:off x="727855" y="1417672"/>
            <a:ext cx="10618841" cy="3669735"/>
          </a:xfrm>
        </p:spPr>
        <p:txBody>
          <a:bodyPr>
            <a:normAutofit fontScale="92500"/>
          </a:bodyPr>
          <a:lstStyle/>
          <a:p>
            <a:pPr marL="0" indent="0">
              <a:buNone/>
            </a:pPr>
            <a:endParaRPr lang="en-US" dirty="0"/>
          </a:p>
          <a:p>
            <a:pPr marL="0" indent="0">
              <a:buNone/>
            </a:pPr>
            <a:r>
              <a:rPr lang="en-US" dirty="0"/>
              <a:t>Demand for Automatic Speech Recognition (ASR) for more languages</a:t>
            </a:r>
          </a:p>
          <a:p>
            <a:pPr marL="0" indent="0">
              <a:buNone/>
            </a:pPr>
            <a:br>
              <a:rPr lang="en-US" dirty="0"/>
            </a:br>
            <a:r>
              <a:rPr lang="en-US" dirty="0"/>
              <a:t>Classical Approach to ASR  takes years to develop</a:t>
            </a:r>
          </a:p>
          <a:p>
            <a:pPr marL="0" indent="0">
              <a:buNone/>
            </a:pPr>
            <a:endParaRPr lang="en-US" dirty="0"/>
          </a:p>
          <a:p>
            <a:pPr marL="0" indent="0">
              <a:buNone/>
            </a:pPr>
            <a:r>
              <a:rPr lang="en-US" dirty="0"/>
              <a:t>End-to-End Deep Learning Approach greatly simplifies the pipeline for building ASR systems </a:t>
            </a:r>
          </a:p>
        </p:txBody>
      </p:sp>
    </p:spTree>
    <p:extLst>
      <p:ext uri="{BB962C8B-B14F-4D97-AF65-F5344CB8AC3E}">
        <p14:creationId xmlns:p14="http://schemas.microsoft.com/office/powerpoint/2010/main" val="3423942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971A-6883-4FB3-A1CF-3A69F8334E72}"/>
              </a:ext>
            </a:extLst>
          </p:cNvPr>
          <p:cNvSpPr>
            <a:spLocks noGrp="1"/>
          </p:cNvSpPr>
          <p:nvPr>
            <p:ph type="title"/>
          </p:nvPr>
        </p:nvSpPr>
        <p:spPr>
          <a:xfrm>
            <a:off x="717863" y="478172"/>
            <a:ext cx="10618844" cy="677582"/>
          </a:xfrm>
        </p:spPr>
        <p:txBody>
          <a:bodyPr/>
          <a:lstStyle/>
          <a:p>
            <a:r>
              <a:rPr lang="en-US" dirty="0"/>
              <a:t>Performance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B21A71-9A14-4543-8A7B-3DCBEBFD4695}"/>
                  </a:ext>
                </a:extLst>
              </p:cNvPr>
              <p:cNvSpPr>
                <a:spLocks noGrp="1"/>
              </p:cNvSpPr>
              <p:nvPr>
                <p:ph idx="1"/>
              </p:nvPr>
            </p:nvSpPr>
            <p:spPr>
              <a:xfrm>
                <a:off x="717863" y="1736454"/>
                <a:ext cx="10618841" cy="3669735"/>
              </a:xfrm>
            </p:spPr>
            <p:txBody>
              <a:bodyPr>
                <a:normAutofit lnSpcReduction="10000"/>
              </a:bodyPr>
              <a:lstStyle/>
              <a:p>
                <a:r>
                  <a:rPr lang="en-US" u="sng" dirty="0"/>
                  <a:t>W</a:t>
                </a:r>
                <a:r>
                  <a:rPr lang="en-US" dirty="0"/>
                  <a:t>ord </a:t>
                </a:r>
                <a:r>
                  <a:rPr lang="en-US" u="sng" dirty="0"/>
                  <a:t>E</a:t>
                </a:r>
                <a:r>
                  <a:rPr lang="en-US" dirty="0"/>
                  <a:t>rror </a:t>
                </a:r>
                <a:r>
                  <a:rPr lang="en-US" u="sng" dirty="0"/>
                  <a:t>R</a:t>
                </a:r>
                <a:r>
                  <a:rPr lang="en-US" dirty="0"/>
                  <a:t>ate (WER): </a:t>
                </a:r>
              </a:p>
              <a:p>
                <a:pPr marL="457200" lvl="1" indent="0">
                  <a:buNone/>
                </a:pPr>
                <a:r>
                  <a:rPr lang="en-US" dirty="0"/>
                  <a:t>Count of substitutions, deletions, and insertions required to produce the referenced sentence from the predicted sentence divided by the length of the reference</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𝑊𝐸𝑅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𝑠𝑢𝑏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𝑑𝑒𝑙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𝑟𝑒𝑓</m:t>
                              </m:r>
                            </m:sub>
                          </m:sSub>
                        </m:den>
                      </m:f>
                    </m:oMath>
                  </m:oMathPara>
                </a14:m>
                <a:endParaRPr lang="en-US" dirty="0"/>
              </a:p>
              <a:p>
                <a:r>
                  <a:rPr lang="en-US" dirty="0"/>
                  <a:t>Inference Time Factor:</a:t>
                </a:r>
              </a:p>
              <a:p>
                <a:pPr marL="457200" lvl="1" indent="0">
                  <a:buNone/>
                </a:pPr>
                <a:r>
                  <a:rPr lang="en-US" dirty="0"/>
                  <a:t>The factor between the time-of-inference and the time-duration of the utterance </a:t>
                </a:r>
              </a:p>
            </p:txBody>
          </p:sp>
        </mc:Choice>
        <mc:Fallback xmlns="">
          <p:sp>
            <p:nvSpPr>
              <p:cNvPr id="3" name="Content Placeholder 2">
                <a:extLst>
                  <a:ext uri="{FF2B5EF4-FFF2-40B4-BE49-F238E27FC236}">
                    <a16:creationId xmlns:a16="http://schemas.microsoft.com/office/drawing/2014/main" id="{34B21A71-9A14-4543-8A7B-3DCBEBFD4695}"/>
                  </a:ext>
                </a:extLst>
              </p:cNvPr>
              <p:cNvSpPr>
                <a:spLocks noGrp="1" noRot="1" noChangeAspect="1" noMove="1" noResize="1" noEditPoints="1" noAdjustHandles="1" noChangeArrowheads="1" noChangeShapeType="1" noTextEdit="1"/>
              </p:cNvSpPr>
              <p:nvPr>
                <p:ph idx="1"/>
              </p:nvPr>
            </p:nvSpPr>
            <p:spPr>
              <a:xfrm>
                <a:off x="717863" y="1736454"/>
                <a:ext cx="10618841" cy="3669735"/>
              </a:xfrm>
              <a:blipFill>
                <a:blip r:embed="rId2"/>
                <a:stretch>
                  <a:fillRect l="-1033" t="-2990" r="-574" b="-664"/>
                </a:stretch>
              </a:blipFill>
            </p:spPr>
            <p:txBody>
              <a:bodyPr/>
              <a:lstStyle/>
              <a:p>
                <a:r>
                  <a:rPr lang="en-US">
                    <a:noFill/>
                  </a:rPr>
                  <a:t> </a:t>
                </a:r>
              </a:p>
            </p:txBody>
          </p:sp>
        </mc:Fallback>
      </mc:AlternateContent>
    </p:spTree>
    <p:extLst>
      <p:ext uri="{BB962C8B-B14F-4D97-AF65-F5344CB8AC3E}">
        <p14:creationId xmlns:p14="http://schemas.microsoft.com/office/powerpoint/2010/main" val="2670668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8A75-4703-4389-A668-6BEAB4474638}"/>
              </a:ext>
            </a:extLst>
          </p:cNvPr>
          <p:cNvSpPr>
            <a:spLocks noGrp="1"/>
          </p:cNvSpPr>
          <p:nvPr>
            <p:ph type="title"/>
          </p:nvPr>
        </p:nvSpPr>
        <p:spPr>
          <a:xfrm>
            <a:off x="633972" y="562062"/>
            <a:ext cx="10618843" cy="652415"/>
          </a:xfrm>
        </p:spPr>
        <p:txBody>
          <a:bodyPr/>
          <a:lstStyle/>
          <a:p>
            <a:r>
              <a:rPr lang="en-US" dirty="0"/>
              <a:t>Project Goals</a:t>
            </a:r>
          </a:p>
        </p:txBody>
      </p:sp>
      <p:sp>
        <p:nvSpPr>
          <p:cNvPr id="3" name="Content Placeholder 2">
            <a:extLst>
              <a:ext uri="{FF2B5EF4-FFF2-40B4-BE49-F238E27FC236}">
                <a16:creationId xmlns:a16="http://schemas.microsoft.com/office/drawing/2014/main" id="{4864D735-19E2-40B4-A9D1-07577BA54A47}"/>
              </a:ext>
            </a:extLst>
          </p:cNvPr>
          <p:cNvSpPr>
            <a:spLocks noGrp="1"/>
          </p:cNvSpPr>
          <p:nvPr>
            <p:ph idx="1"/>
          </p:nvPr>
        </p:nvSpPr>
        <p:spPr>
          <a:xfrm>
            <a:off x="602021" y="1669633"/>
            <a:ext cx="10618841" cy="3669735"/>
          </a:xfrm>
        </p:spPr>
        <p:txBody>
          <a:bodyPr>
            <a:normAutofit/>
          </a:bodyPr>
          <a:lstStyle/>
          <a:p>
            <a:r>
              <a:rPr lang="en-US" dirty="0"/>
              <a:t>Basic Goal</a:t>
            </a:r>
          </a:p>
          <a:p>
            <a:pPr lvl="1"/>
            <a:r>
              <a:rPr lang="en-US" dirty="0"/>
              <a:t>Develop an E2E Deep Learning based system for ASR in Spanish</a:t>
            </a:r>
          </a:p>
          <a:p>
            <a:pPr marL="457200" lvl="1" indent="0">
              <a:buNone/>
            </a:pPr>
            <a:r>
              <a:rPr lang="en-US" dirty="0"/>
              <a:t>   Inference Time Factor is x5</a:t>
            </a:r>
          </a:p>
          <a:p>
            <a:r>
              <a:rPr lang="en-US" dirty="0"/>
              <a:t>Advanced Goal</a:t>
            </a:r>
          </a:p>
          <a:p>
            <a:pPr lvl="1"/>
            <a:r>
              <a:rPr lang="en-US" dirty="0"/>
              <a:t>Beat "Amazon Comprehend"  on Gong's datasets </a:t>
            </a:r>
          </a:p>
          <a:p>
            <a:pPr marL="457200" lvl="1" indent="0">
              <a:buNone/>
            </a:pPr>
            <a:r>
              <a:rPr lang="en-US" dirty="0"/>
              <a:t>  WER for Spanish : 40+% </a:t>
            </a:r>
          </a:p>
          <a:p>
            <a:endParaRPr lang="en-US" dirty="0"/>
          </a:p>
        </p:txBody>
      </p:sp>
    </p:spTree>
    <p:extLst>
      <p:ext uri="{BB962C8B-B14F-4D97-AF65-F5344CB8AC3E}">
        <p14:creationId xmlns:p14="http://schemas.microsoft.com/office/powerpoint/2010/main" val="1082431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C8CCCE-9632-4B49-BF80-20EACC3E74E4}"/>
              </a:ext>
            </a:extLst>
          </p:cNvPr>
          <p:cNvSpPr>
            <a:spLocks noGrp="1"/>
          </p:cNvSpPr>
          <p:nvPr>
            <p:ph type="title"/>
          </p:nvPr>
        </p:nvSpPr>
        <p:spPr>
          <a:xfrm>
            <a:off x="838200" y="1877519"/>
            <a:ext cx="10515600" cy="1719262"/>
          </a:xfrm>
        </p:spPr>
        <p:txBody>
          <a:bodyPr>
            <a:normAutofit/>
          </a:bodyPr>
          <a:lstStyle/>
          <a:p>
            <a:r>
              <a:rPr lang="en-US" sz="5400" dirty="0"/>
              <a:t>Details and Methods</a:t>
            </a:r>
          </a:p>
        </p:txBody>
      </p:sp>
    </p:spTree>
    <p:extLst>
      <p:ext uri="{BB962C8B-B14F-4D97-AF65-F5344CB8AC3E}">
        <p14:creationId xmlns:p14="http://schemas.microsoft.com/office/powerpoint/2010/main" val="1756297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441D-91D9-421A-ABA0-5FE671432AFC}"/>
              </a:ext>
            </a:extLst>
          </p:cNvPr>
          <p:cNvSpPr>
            <a:spLocks noGrp="1"/>
          </p:cNvSpPr>
          <p:nvPr>
            <p:ph type="title"/>
          </p:nvPr>
        </p:nvSpPr>
        <p:spPr>
          <a:xfrm>
            <a:off x="465834" y="250719"/>
            <a:ext cx="10618843" cy="938001"/>
          </a:xfrm>
        </p:spPr>
        <p:txBody>
          <a:bodyPr/>
          <a:lstStyle/>
          <a:p>
            <a:r>
              <a:rPr lang="en-US" dirty="0"/>
              <a:t>Basic Stages</a:t>
            </a:r>
          </a:p>
        </p:txBody>
      </p:sp>
      <p:sp>
        <p:nvSpPr>
          <p:cNvPr id="3" name="Content Placeholder 2">
            <a:extLst>
              <a:ext uri="{FF2B5EF4-FFF2-40B4-BE49-F238E27FC236}">
                <a16:creationId xmlns:a16="http://schemas.microsoft.com/office/drawing/2014/main" id="{9305F05E-ECE9-43C4-9854-6CFAB1984AB3}"/>
              </a:ext>
            </a:extLst>
          </p:cNvPr>
          <p:cNvSpPr>
            <a:spLocks noGrp="1"/>
          </p:cNvSpPr>
          <p:nvPr>
            <p:ph idx="1"/>
          </p:nvPr>
        </p:nvSpPr>
        <p:spPr>
          <a:xfrm>
            <a:off x="465834" y="1807521"/>
            <a:ext cx="10618841" cy="3669735"/>
          </a:xfrm>
        </p:spPr>
        <p:txBody>
          <a:bodyPr>
            <a:normAutofit/>
          </a:bodyPr>
          <a:lstStyle/>
          <a:p>
            <a:pPr>
              <a:buFont typeface="Wingdings" panose="05000000000000000000" pitchFamily="2" charset="2"/>
              <a:buChar char="ü"/>
            </a:pPr>
            <a:r>
              <a:rPr lang="en-US" dirty="0"/>
              <a:t>Select the Framework</a:t>
            </a:r>
          </a:p>
          <a:p>
            <a:pPr>
              <a:buFont typeface="Wingdings" panose="05000000000000000000" pitchFamily="2" charset="2"/>
              <a:buChar char="ü"/>
            </a:pPr>
            <a:r>
              <a:rPr lang="en-US" dirty="0"/>
              <a:t>Select a high-quality robust architecture for ASR</a:t>
            </a:r>
          </a:p>
          <a:p>
            <a:pPr>
              <a:buFont typeface="Wingdings" panose="05000000000000000000" pitchFamily="2" charset="2"/>
              <a:buChar char="ü"/>
            </a:pPr>
            <a:r>
              <a:rPr lang="en-US" dirty="0"/>
              <a:t>Select high quality datasets and a learning strategy </a:t>
            </a:r>
          </a:p>
          <a:p>
            <a:pPr marL="0" indent="0">
              <a:buNone/>
            </a:pPr>
            <a:r>
              <a:rPr lang="en-US" dirty="0"/>
              <a:t>   Produce the Learned Model</a:t>
            </a:r>
          </a:p>
          <a:p>
            <a:pPr>
              <a:buFont typeface="Wingdings" panose="05000000000000000000" pitchFamily="2" charset="2"/>
              <a:buChar char="ü"/>
            </a:pPr>
            <a:r>
              <a:rPr lang="en-US" dirty="0"/>
              <a:t>Optimize the model for speed and price of inference</a:t>
            </a:r>
          </a:p>
        </p:txBody>
      </p:sp>
    </p:spTree>
    <p:extLst>
      <p:ext uri="{BB962C8B-B14F-4D97-AF65-F5344CB8AC3E}">
        <p14:creationId xmlns:p14="http://schemas.microsoft.com/office/powerpoint/2010/main" val="2715196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5AEA-3349-471C-A030-B388941B5E99}"/>
              </a:ext>
            </a:extLst>
          </p:cNvPr>
          <p:cNvSpPr>
            <a:spLocks noGrp="1"/>
          </p:cNvSpPr>
          <p:nvPr>
            <p:ph type="title"/>
          </p:nvPr>
        </p:nvSpPr>
        <p:spPr>
          <a:xfrm>
            <a:off x="544210" y="172341"/>
            <a:ext cx="10618843" cy="859625"/>
          </a:xfrm>
        </p:spPr>
        <p:txBody>
          <a:bodyPr/>
          <a:lstStyle/>
          <a:p>
            <a:r>
              <a:rPr lang="en-US" dirty="0"/>
              <a:t>Open Source Frameworks</a:t>
            </a:r>
          </a:p>
        </p:txBody>
      </p:sp>
      <p:sp>
        <p:nvSpPr>
          <p:cNvPr id="3" name="Content Placeholder 2">
            <a:extLst>
              <a:ext uri="{FF2B5EF4-FFF2-40B4-BE49-F238E27FC236}">
                <a16:creationId xmlns:a16="http://schemas.microsoft.com/office/drawing/2014/main" id="{7DCDBD29-E50B-4E56-BBA8-50D7761E6513}"/>
              </a:ext>
            </a:extLst>
          </p:cNvPr>
          <p:cNvSpPr>
            <a:spLocks noGrp="1"/>
          </p:cNvSpPr>
          <p:nvPr>
            <p:ph idx="1"/>
          </p:nvPr>
        </p:nvSpPr>
        <p:spPr>
          <a:xfrm>
            <a:off x="544210" y="1454823"/>
            <a:ext cx="10618841" cy="3669735"/>
          </a:xfrm>
        </p:spPr>
        <p:txBody>
          <a:bodyPr/>
          <a:lstStyle/>
          <a:p>
            <a:r>
              <a:rPr lang="en-US" dirty="0"/>
              <a:t>NVIDIA: </a:t>
            </a:r>
            <a:r>
              <a:rPr lang="en-US" dirty="0" err="1"/>
              <a:t>NeMo</a:t>
            </a:r>
            <a:endParaRPr lang="en-US" dirty="0"/>
          </a:p>
          <a:p>
            <a:r>
              <a:rPr lang="en-US" dirty="0"/>
              <a:t>NVIDIA: OpenSeq2Seq</a:t>
            </a:r>
          </a:p>
          <a:p>
            <a:r>
              <a:rPr lang="en-US" dirty="0"/>
              <a:t>Mozilla: </a:t>
            </a:r>
            <a:r>
              <a:rPr lang="en-US" dirty="0" err="1"/>
              <a:t>DeepSpeech</a:t>
            </a:r>
            <a:endParaRPr lang="en-US" dirty="0"/>
          </a:p>
          <a:p>
            <a:r>
              <a:rPr lang="en-US" dirty="0"/>
              <a:t>Facebook: Wave2Letter</a:t>
            </a:r>
          </a:p>
          <a:p>
            <a:r>
              <a:rPr lang="en-US" u="sng" dirty="0"/>
              <a:t>Johns Hopkins University: </a:t>
            </a:r>
            <a:r>
              <a:rPr lang="en-US" u="sng" dirty="0" err="1"/>
              <a:t>ESPnet</a:t>
            </a:r>
            <a:r>
              <a:rPr lang="en-US" u="sng" dirty="0"/>
              <a:t> </a:t>
            </a:r>
          </a:p>
          <a:p>
            <a:r>
              <a:rPr lang="en-US" dirty="0"/>
              <a:t>and more…</a:t>
            </a:r>
          </a:p>
        </p:txBody>
      </p:sp>
      <p:sp>
        <p:nvSpPr>
          <p:cNvPr id="4" name="TextBox 3">
            <a:extLst>
              <a:ext uri="{FF2B5EF4-FFF2-40B4-BE49-F238E27FC236}">
                <a16:creationId xmlns:a16="http://schemas.microsoft.com/office/drawing/2014/main" id="{60E6E289-947D-4A1D-B6D9-096E4DBBC370}"/>
              </a:ext>
            </a:extLst>
          </p:cNvPr>
          <p:cNvSpPr txBox="1"/>
          <p:nvPr/>
        </p:nvSpPr>
        <p:spPr>
          <a:xfrm>
            <a:off x="544210" y="4939719"/>
            <a:ext cx="11473619" cy="800219"/>
          </a:xfrm>
          <a:prstGeom prst="rect">
            <a:avLst/>
          </a:prstGeom>
          <a:noFill/>
        </p:spPr>
        <p:txBody>
          <a:bodyPr wrap="square" rtlCol="0">
            <a:spAutoFit/>
          </a:bodyPr>
          <a:lstStyle/>
          <a:p>
            <a:endParaRPr lang="en-US" sz="2800" dirty="0">
              <a:solidFill>
                <a:srgbClr val="FFFF00"/>
              </a:solidFill>
            </a:endParaRPr>
          </a:p>
          <a:p>
            <a:r>
              <a:rPr lang="en-US" dirty="0">
                <a:solidFill>
                  <a:schemeClr val="bg1"/>
                </a:solidFill>
              </a:rPr>
              <a:t>* </a:t>
            </a:r>
            <a:r>
              <a:rPr lang="en-US" dirty="0" err="1">
                <a:solidFill>
                  <a:schemeClr val="bg1"/>
                </a:solidFill>
              </a:rPr>
              <a:t>ESPnet</a:t>
            </a:r>
            <a:r>
              <a:rPr lang="en-US" dirty="0">
                <a:solidFill>
                  <a:schemeClr val="bg1"/>
                </a:solidFill>
              </a:rPr>
              <a:t> is based on </a:t>
            </a:r>
            <a:r>
              <a:rPr lang="en-US" u="sng" dirty="0">
                <a:solidFill>
                  <a:schemeClr val="bg1"/>
                </a:solidFill>
              </a:rPr>
              <a:t>Kaldi ASR</a:t>
            </a:r>
            <a:r>
              <a:rPr lang="en-US" dirty="0">
                <a:solidFill>
                  <a:schemeClr val="bg1"/>
                </a:solidFill>
              </a:rPr>
              <a:t>, a famous framework for speech recognition initially developed in far 2009. </a:t>
            </a:r>
            <a:endParaRPr lang="en-IL" dirty="0">
              <a:solidFill>
                <a:schemeClr val="bg1"/>
              </a:solidFill>
            </a:endParaRPr>
          </a:p>
        </p:txBody>
      </p:sp>
    </p:spTree>
    <p:extLst>
      <p:ext uri="{BB962C8B-B14F-4D97-AF65-F5344CB8AC3E}">
        <p14:creationId xmlns:p14="http://schemas.microsoft.com/office/powerpoint/2010/main" val="3642464007"/>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321459"/>
      </a:dk2>
      <a:lt2>
        <a:srgbClr val="FB3254"/>
      </a:lt2>
      <a:accent1>
        <a:srgbClr val="812AC1"/>
      </a:accent1>
      <a:accent2>
        <a:srgbClr val="F7CD05"/>
      </a:accent2>
      <a:accent3>
        <a:srgbClr val="812AC1"/>
      </a:accent3>
      <a:accent4>
        <a:srgbClr val="A2A2A2"/>
      </a:accent4>
      <a:accent5>
        <a:srgbClr val="7F7F7F"/>
      </a:accent5>
      <a:accent6>
        <a:srgbClr val="000000"/>
      </a:accent6>
      <a:hlink>
        <a:srgbClr val="FFFFFF"/>
      </a:hlink>
      <a:folHlink>
        <a:srgbClr val="FFFFFF"/>
      </a:folHlink>
    </a:clrScheme>
    <a:fontScheme name="Gong Presentation">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ong Presentation Template 2019-07.potx" id="{452038B5-19CD-4B01-985D-7216244F524E}" vid="{4B2F5ACD-9A6F-4DB3-8FA4-5EA748EF9E05}"/>
    </a:ext>
  </a:extLst>
</a:theme>
</file>

<file path=docProps/app.xml><?xml version="1.0" encoding="utf-8"?>
<Properties xmlns="http://schemas.openxmlformats.org/officeDocument/2006/extended-properties" xmlns:vt="http://schemas.openxmlformats.org/officeDocument/2006/docPropsVTypes">
  <TotalTime>1746</TotalTime>
  <Words>2615</Words>
  <Application>Microsoft Office PowerPoint</Application>
  <PresentationFormat>Widescreen</PresentationFormat>
  <Paragraphs>388</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Cambria Math</vt:lpstr>
      <vt:lpstr>Verdana</vt:lpstr>
      <vt:lpstr>Wingdings</vt:lpstr>
      <vt:lpstr>Office Theme</vt:lpstr>
      <vt:lpstr>End-to-End Deep Learning Speech Recognition Platform</vt:lpstr>
      <vt:lpstr>Introduction &amp; Overview</vt:lpstr>
      <vt:lpstr>The Company</vt:lpstr>
      <vt:lpstr>Business Problem </vt:lpstr>
      <vt:lpstr>Performance Metrics</vt:lpstr>
      <vt:lpstr>Project Goals</vt:lpstr>
      <vt:lpstr>Details and Methods</vt:lpstr>
      <vt:lpstr>Basic Stages</vt:lpstr>
      <vt:lpstr>Open Source Frameworks</vt:lpstr>
      <vt:lpstr>Modelling pipeline</vt:lpstr>
      <vt:lpstr>Data preparation and feature extraction</vt:lpstr>
      <vt:lpstr>Three Components of the ASR Model</vt:lpstr>
      <vt:lpstr>Subword Tokenization </vt:lpstr>
      <vt:lpstr>Language Model</vt:lpstr>
      <vt:lpstr>Acoustic Model</vt:lpstr>
      <vt:lpstr>Transformer</vt:lpstr>
      <vt:lpstr>Transformer + CTC + LM for ASR</vt:lpstr>
      <vt:lpstr>Data, Experiments, Results</vt:lpstr>
      <vt:lpstr>What is our data? </vt:lpstr>
      <vt:lpstr>Models trained on Public Datasets </vt:lpstr>
      <vt:lpstr>Models trained on Gong Datasets </vt:lpstr>
      <vt:lpstr>Training process for the Gong dataset </vt:lpstr>
      <vt:lpstr>Hyperparameter tuning </vt:lpstr>
      <vt:lpstr>Inference Time Factor</vt:lpstr>
      <vt:lpstr>Conclusions</vt:lpstr>
      <vt:lpstr>Future Work</vt:lpstr>
      <vt:lpstr>Questions?</vt:lpstr>
      <vt:lpstr>Supporting Slides</vt:lpstr>
      <vt:lpstr>Future Work: Transfer Learning for Transformer Acoustic Model</vt:lpstr>
      <vt:lpstr>Future Work: Streaming ASR with Transformer Acoustic Model</vt:lpstr>
      <vt:lpstr>Acoustic Model – Transformer architecture</vt:lpstr>
      <vt:lpstr>Reading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End-to-End Deep Learning Speech Recognition Platform</dc:title>
  <dc:creator>Kleiner, Vladimir</dc:creator>
  <cp:lastModifiedBy>Kleiner, Vladimir</cp:lastModifiedBy>
  <cp:revision>232</cp:revision>
  <dcterms:created xsi:type="dcterms:W3CDTF">2020-07-21T06:28:53Z</dcterms:created>
  <dcterms:modified xsi:type="dcterms:W3CDTF">2020-07-23T15:29:08Z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Vladimir.Kleiner@emc.com</vt:lpwstr>
  </property>
  <property fmtid="{D5CDD505-2E9C-101B-9397-08002B2CF9AE}" pid="5" name="MSIP_Label_17cb76b2-10b8-4fe1-93d4-2202842406cd_SetDate">
    <vt:lpwstr>2020-07-21T06:29:28.2763901Z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ActionId">
    <vt:lpwstr>63e7cc73-ed4c-4aa4-bc01-aa98cd4c09b5</vt:lpwstr>
  </property>
  <property fmtid="{D5CDD505-2E9C-101B-9397-08002B2CF9AE}" pid="9" name="MSIP_Label_17cb76b2-10b8-4fe1-93d4-2202842406cd_Extended_MSFT_Method">
    <vt:lpwstr>Manual</vt:lpwstr>
  </property>
  <property fmtid="{D5CDD505-2E9C-101B-9397-08002B2CF9AE}" pid="10" name="aiplabel">
    <vt:lpwstr>External Public</vt:lpwstr>
  </property>
</Properties>
</file>